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876" r:id="rId2"/>
  </p:sldMasterIdLst>
  <p:notesMasterIdLst>
    <p:notesMasterId r:id="rId64"/>
  </p:notesMasterIdLst>
  <p:handoutMasterIdLst>
    <p:handoutMasterId r:id="rId65"/>
  </p:handoutMasterIdLst>
  <p:sldIdLst>
    <p:sldId id="256" r:id="rId3"/>
    <p:sldId id="509" r:id="rId4"/>
    <p:sldId id="257" r:id="rId5"/>
    <p:sldId id="258" r:id="rId6"/>
    <p:sldId id="259" r:id="rId7"/>
    <p:sldId id="263" r:id="rId8"/>
    <p:sldId id="264" r:id="rId9"/>
    <p:sldId id="266" r:id="rId10"/>
    <p:sldId id="267" r:id="rId11"/>
    <p:sldId id="268" r:id="rId12"/>
    <p:sldId id="504" r:id="rId13"/>
    <p:sldId id="270" r:id="rId14"/>
    <p:sldId id="271" r:id="rId15"/>
    <p:sldId id="384" r:id="rId16"/>
    <p:sldId id="397" r:id="rId17"/>
    <p:sldId id="398" r:id="rId18"/>
    <p:sldId id="410" r:id="rId19"/>
    <p:sldId id="411" r:id="rId20"/>
    <p:sldId id="412" r:id="rId21"/>
    <p:sldId id="413" r:id="rId22"/>
    <p:sldId id="414" r:id="rId23"/>
    <p:sldId id="510" r:id="rId24"/>
    <p:sldId id="416" r:id="rId25"/>
    <p:sldId id="421" r:id="rId26"/>
    <p:sldId id="511" r:id="rId27"/>
    <p:sldId id="423" r:id="rId28"/>
    <p:sldId id="512" r:id="rId29"/>
    <p:sldId id="431" r:id="rId30"/>
    <p:sldId id="437" r:id="rId31"/>
    <p:sldId id="447" r:id="rId32"/>
    <p:sldId id="448" r:id="rId33"/>
    <p:sldId id="449" r:id="rId34"/>
    <p:sldId id="450" r:id="rId35"/>
    <p:sldId id="453" r:id="rId36"/>
    <p:sldId id="454" r:id="rId37"/>
    <p:sldId id="456" r:id="rId38"/>
    <p:sldId id="458" r:id="rId39"/>
    <p:sldId id="460" r:id="rId40"/>
    <p:sldId id="462" r:id="rId41"/>
    <p:sldId id="464" r:id="rId42"/>
    <p:sldId id="465" r:id="rId43"/>
    <p:sldId id="466" r:id="rId44"/>
    <p:sldId id="469" r:id="rId45"/>
    <p:sldId id="471" r:id="rId46"/>
    <p:sldId id="473" r:id="rId47"/>
    <p:sldId id="475" r:id="rId48"/>
    <p:sldId id="477" r:id="rId49"/>
    <p:sldId id="479" r:id="rId50"/>
    <p:sldId id="487" r:id="rId51"/>
    <p:sldId id="489" r:id="rId52"/>
    <p:sldId id="491" r:id="rId53"/>
    <p:sldId id="492" r:id="rId54"/>
    <p:sldId id="493" r:id="rId55"/>
    <p:sldId id="495" r:id="rId56"/>
    <p:sldId id="497" r:id="rId57"/>
    <p:sldId id="498" r:id="rId58"/>
    <p:sldId id="499" r:id="rId59"/>
    <p:sldId id="500" r:id="rId60"/>
    <p:sldId id="501" r:id="rId61"/>
    <p:sldId id="375" r:id="rId62"/>
    <p:sldId id="502" r:id="rId63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48" y="-212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5125CA-B8A5-BF47-8D24-41FF2902C1CD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B03C92-9493-4849-A7EA-9A6F10AC4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7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70EFADF-F15F-A244-949E-FBAF43FE160F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86D0466-6142-F84B-BE2D-039B4FF4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0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433B22-DA70-A740-B2F1-A5BDAC5507AE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046484-4C25-2B4A-A81D-B47B7CFA385C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0075" y="1371600"/>
            <a:ext cx="883310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0075" y="3228536"/>
            <a:ext cx="8836533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49834B6-3600-1649-94D2-8BBD0A159F70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07C59B8-59FE-7942-8050-EA5EB5D8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2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CF84-BDD7-9749-BF6B-DF42E656A087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3EE0-6F2D-8F4C-A6C8-FC6B43113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914402"/>
            <a:ext cx="2314575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914402"/>
            <a:ext cx="6772275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A86C4-D8D3-C445-87AC-D465BD56858A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3809-2932-6645-8488-44A30EE1D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2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AB798A-6DD1-AE48-B392-04C7BAAA5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5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5E09-7767-D443-96A6-A91A81BBCAC4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E1A3-7B88-2947-B0E7-90BDD727F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A11F-F199-9445-9416-0E18E66EDB23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FEC08-2BE0-8049-A71C-8C0782DFB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2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9F25-0D1C-1247-B79E-445DFDC7E2F3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FBB8-C241-0A47-83E0-AC8839888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5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EDCC-D4A8-3F4F-AE75-20971392333E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8333-3EBE-6841-92BD-20FDCF191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8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7E37-E001-7A44-82ED-58E5EF2FD828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DF23-094F-3C44-B882-17ACAACC7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9872-5D2E-7B4A-80A2-D7B5E9019518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9CBF-A15B-3248-87D7-91C12BFAC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34BD-5C8B-C44F-BD53-F80F0C545E74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594C-B42D-9745-AF89-68760F49A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1CB1-9A26-1246-9927-FAC1431D445C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37DE-CF8F-754A-98D8-FCBCC37D1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28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369B-467D-A04F-AA3A-D2C1886CF497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1A18-94AB-AB41-AA20-7EC1258E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0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BF75-9020-A147-881F-D3E117D9CAE7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8439-F2FC-4042-B483-55E283218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4420-A2A8-6345-B1BD-C00D63394E58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B315-A28D-9E46-82F1-C427BA22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51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E471-9154-C046-B95B-4E0CA5FBBD35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6409-7E3E-F743-BE5E-EA5803DA3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1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6" y="1316736"/>
            <a:ext cx="874395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646" y="2704664"/>
            <a:ext cx="874395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FE1798D-9872-9F4D-8655-681D88C752FF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0FE8C4F-6036-7247-8B29-C5B56AAFF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5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920085"/>
            <a:ext cx="4543425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20085"/>
            <a:ext cx="4543425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5778-050F-9440-AFAA-8D98D03648EC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33A7-70E7-DC49-97A1-F0C17B252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8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55248"/>
            <a:ext cx="4545212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25654" y="1859758"/>
            <a:ext cx="4546997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4350" y="2514600"/>
            <a:ext cx="4545212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514600"/>
            <a:ext cx="454699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E3F3-497A-9F42-9A7F-92B4A219484F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CC7F-264C-034A-9A62-76DC2A89B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3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344025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162D-7050-D142-9AD5-A24BCBBE140F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FF7E-4A46-9E41-AD04-2A089AD0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8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B011-C349-5445-91DC-95AB4FF77358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FC75E-5E64-CA40-9A8B-27FFD1513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7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514352"/>
            <a:ext cx="30861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71525" y="1676400"/>
            <a:ext cx="30861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21931" y="1676400"/>
            <a:ext cx="575071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76E4-8253-844E-91AC-A227C061E129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1E39-EF30-4640-A41D-FF9384A33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560763" y="1108075"/>
            <a:ext cx="5915025" cy="4114800"/>
          </a:xfrm>
          <a:custGeom>
            <a:avLst/>
            <a:gdLst>
              <a:gd name="T0" fmla="*/ 5915025 w 5915025"/>
              <a:gd name="T1" fmla="*/ 2057400 h 4114800"/>
              <a:gd name="T2" fmla="*/ 2957513 w 5915025"/>
              <a:gd name="T3" fmla="*/ 4114800 h 4114800"/>
              <a:gd name="T4" fmla="*/ 0 w 5915025"/>
              <a:gd name="T5" fmla="*/ 2057400 h 4114800"/>
              <a:gd name="T6" fmla="*/ 2957513 w 5915025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915025"/>
              <a:gd name="T13" fmla="*/ 0 h 4114800"/>
              <a:gd name="T14" fmla="*/ 5840009 w 5915025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5025" h="4114800">
                <a:moveTo>
                  <a:pt x="0" y="0"/>
                </a:moveTo>
                <a:lnTo>
                  <a:pt x="5764999" y="0"/>
                </a:lnTo>
                <a:lnTo>
                  <a:pt x="5915025" y="150026"/>
                </a:lnTo>
                <a:lnTo>
                  <a:pt x="59150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9004300" y="5359400"/>
            <a:ext cx="17462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1113" y="5816600"/>
            <a:ext cx="10309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929188" y="6219825"/>
            <a:ext cx="5357812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76997"/>
            <a:ext cx="248945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828785"/>
            <a:ext cx="2486025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921517" y="1199517"/>
            <a:ext cx="5194935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799072-D19B-C043-87F1-3C76197426E6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86850" y="6356350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12AA9-E979-AF44-A183-B1787903D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10309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29188" y="-7938"/>
            <a:ext cx="5357812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514350" y="704850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14350" y="1935163"/>
            <a:ext cx="92583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ECB462E5-9832-FF4D-A57E-11F6904B3287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00375" y="6356350"/>
            <a:ext cx="37719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915400" y="6356350"/>
            <a:ext cx="8572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34CFE86-D7A0-194B-8860-78D058398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0638" y="203200"/>
            <a:ext cx="10326688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19" r:id="rId2"/>
    <p:sldLayoutId id="214748393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40" r:id="rId9"/>
    <p:sldLayoutId id="2147483925" r:id="rId10"/>
    <p:sldLayoutId id="2147483926" r:id="rId11"/>
    <p:sldLayoutId id="21474839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FE54B6-E357-4242-9A63-39C5B0727E76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EC0037-5B98-B942-8419-4B32227CC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42900" y="914404"/>
            <a:ext cx="9601200" cy="198119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 smtClean="0">
                <a:latin typeface="Tahoma" pitchFamily="34" charset="0"/>
              </a:rPr>
              <a:t>POST FOSSA TUMORS DIAGNOSIS AND TREATMENT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/>
          </p:nvPr>
        </p:nvSpPr>
        <p:spPr>
          <a:xfrm>
            <a:off x="514350" y="857250"/>
            <a:ext cx="9258300" cy="742950"/>
          </a:xfrm>
        </p:spPr>
        <p:txBody>
          <a:bodyPr/>
          <a:lstStyle/>
          <a:p>
            <a:pPr algn="ctr"/>
            <a:r>
              <a:rPr lang="en-US" sz="3600" b="1">
                <a:latin typeface="Tahoma" charset="0"/>
              </a:rPr>
              <a:t>Stereotactic Radiosurgery</a:t>
            </a:r>
          </a:p>
        </p:txBody>
      </p:sp>
      <p:sp>
        <p:nvSpPr>
          <p:cNvPr id="378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>
                <a:latin typeface="Tahoma" charset="0"/>
              </a:rPr>
              <a:t>No mass effect, no hydrocephalus</a:t>
            </a:r>
          </a:p>
          <a:p>
            <a:pPr>
              <a:lnSpc>
                <a:spcPct val="130000"/>
              </a:lnSpc>
            </a:pPr>
            <a:r>
              <a:rPr lang="en-US" b="1">
                <a:latin typeface="Tahoma" charset="0"/>
              </a:rPr>
              <a:t>Advantage: </a:t>
            </a:r>
            <a:r>
              <a:rPr lang="en-US">
                <a:latin typeface="Tahoma" charset="0"/>
              </a:rPr>
              <a:t>No risk of hemorrhage, infection or mechanical spread of tumor cells, Can be used for 3 or fewer mets</a:t>
            </a:r>
          </a:p>
          <a:p>
            <a:pPr>
              <a:lnSpc>
                <a:spcPct val="130000"/>
              </a:lnSpc>
            </a:pPr>
            <a:r>
              <a:rPr lang="en-US" b="1">
                <a:latin typeface="Tahoma" charset="0"/>
              </a:rPr>
              <a:t>Disadvantage: </a:t>
            </a:r>
            <a:r>
              <a:rPr lang="en-US">
                <a:latin typeface="Tahoma" charset="0"/>
              </a:rPr>
              <a:t>Histological proof not obtained, Cannot be used for lesion &gt; 3 cm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514350" y="427038"/>
            <a:ext cx="9258300" cy="868362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Median survival following craniotomy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14350" y="1676400"/>
          <a:ext cx="9258300" cy="435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0"/>
                <a:gridCol w="4019550"/>
              </a:tblGrid>
              <a:tr h="396298">
                <a:tc>
                  <a:txBody>
                    <a:bodyPr/>
                    <a:lstStyle/>
                    <a:p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Month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Lung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11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Breast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11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Colon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8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Kidney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12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Melanoma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6.5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Miscellaneous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11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Sarcoma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6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Urologic (testis, Bladder, Prostate)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10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Unknown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10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ahoma" pitchFamily="34" charset="0"/>
                        </a:rPr>
                        <a:t>Esophagus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ahoma" pitchFamily="34" charset="0"/>
                        </a:rPr>
                        <a:t>4</a:t>
                      </a:r>
                      <a:endParaRPr lang="en-US" sz="2000" baseline="0" dirty="0">
                        <a:latin typeface="Tahoma" pitchFamily="34" charset="0"/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38952" name="Content Placeholder 2"/>
          <p:cNvSpPr txBox="1">
            <a:spLocks/>
          </p:cNvSpPr>
          <p:nvPr/>
        </p:nvSpPr>
        <p:spPr bwMode="auto">
          <a:xfrm>
            <a:off x="266700" y="6126163"/>
            <a:ext cx="967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US" b="1">
                <a:latin typeface="Tahoma" charset="0"/>
              </a:rPr>
              <a:t>Median survival even with best treatment is only – 8 months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14350" y="731838"/>
            <a:ext cx="9258300" cy="792162"/>
          </a:xfrm>
        </p:spPr>
        <p:txBody>
          <a:bodyPr/>
          <a:lstStyle/>
          <a:p>
            <a:pPr algn="ctr" eaLnBrk="1" hangingPunct="1"/>
            <a:r>
              <a:rPr lang="en-US" sz="4000" b="1">
                <a:latin typeface="Tahoma" charset="0"/>
              </a:rPr>
              <a:t>Hemangioblastoma (HGB)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Most common primary intra-axial posterior fossa tumor in adults (7-12% of post fossa tumors)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Highly vascular well circumscribed solid or cystic neoplasm of CNS or retina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May occur sporadically (4</a:t>
            </a:r>
            <a:r>
              <a:rPr lang="en-US" sz="2800" baseline="30000">
                <a:latin typeface="Tahoma" charset="0"/>
              </a:rPr>
              <a:t>th</a:t>
            </a:r>
            <a:r>
              <a:rPr lang="en-US" sz="2800">
                <a:latin typeface="Tahoma" charset="0"/>
              </a:rPr>
              <a:t> Decade) or as part of Von Hippel Lindau disease (3</a:t>
            </a:r>
            <a:r>
              <a:rPr lang="en-US" sz="2800" baseline="30000">
                <a:latin typeface="Tahoma" charset="0"/>
              </a:rPr>
              <a:t>rd</a:t>
            </a:r>
            <a:r>
              <a:rPr lang="en-US" sz="2800">
                <a:latin typeface="Tahoma" charset="0"/>
              </a:rPr>
              <a:t> decade)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30% of patients with cerebellar HGB have VHL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14350" y="685800"/>
            <a:ext cx="925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Pathology</a:t>
            </a:r>
          </a:p>
        </p:txBody>
      </p:sp>
      <p:sp>
        <p:nvSpPr>
          <p:cNvPr id="40962" name="Content Placeholder 2"/>
          <p:cNvSpPr txBox="1">
            <a:spLocks/>
          </p:cNvSpPr>
          <p:nvPr/>
        </p:nvSpPr>
        <p:spPr bwMode="auto">
          <a:xfrm>
            <a:off x="514350" y="1371600"/>
            <a:ext cx="9258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>
                <a:latin typeface="Tahoma" charset="0"/>
              </a:rPr>
              <a:t>60% cystic with nodule – 40% solid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>
                <a:latin typeface="Tahoma" charset="0"/>
              </a:rPr>
              <a:t>Gross hemorrhage, calcification necrosis rare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5300" y="2209800"/>
            <a:ext cx="925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Age</a:t>
            </a:r>
          </a:p>
        </p:txBody>
      </p:sp>
      <p:sp>
        <p:nvSpPr>
          <p:cNvPr id="40964" name="Content Placeholder 2"/>
          <p:cNvSpPr txBox="1">
            <a:spLocks/>
          </p:cNvSpPr>
          <p:nvPr/>
        </p:nvSpPr>
        <p:spPr bwMode="auto">
          <a:xfrm>
            <a:off x="495300" y="3048000"/>
            <a:ext cx="925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>
                <a:latin typeface="Tahoma" charset="0"/>
              </a:rPr>
              <a:t>Adults with peak during 40 to 60 years, rare in children</a:t>
            </a:r>
          </a:p>
        </p:txBody>
      </p:sp>
      <p:sp>
        <p:nvSpPr>
          <p:cNvPr id="40965" name="Title 1"/>
          <p:cNvSpPr>
            <a:spLocks noGrp="1"/>
          </p:cNvSpPr>
          <p:nvPr>
            <p:ph type="title"/>
          </p:nvPr>
        </p:nvSpPr>
        <p:spPr>
          <a:xfrm>
            <a:off x="514350" y="3505200"/>
            <a:ext cx="9258300" cy="704850"/>
          </a:xfrm>
        </p:spPr>
        <p:txBody>
          <a:bodyPr/>
          <a:lstStyle/>
          <a:p>
            <a:pPr algn="ctr" eaLnBrk="1" hangingPunct="1"/>
            <a:r>
              <a:rPr lang="en-US" sz="3200" b="1">
                <a:latin typeface="Tahoma" charset="0"/>
              </a:rPr>
              <a:t>Location</a:t>
            </a:r>
          </a:p>
        </p:txBody>
      </p:sp>
      <p:sp>
        <p:nvSpPr>
          <p:cNvPr id="40966" name="Content Placeholder 2"/>
          <p:cNvSpPr>
            <a:spLocks noGrp="1"/>
          </p:cNvSpPr>
          <p:nvPr>
            <p:ph idx="1"/>
          </p:nvPr>
        </p:nvSpPr>
        <p:spPr>
          <a:xfrm>
            <a:off x="514350" y="4362450"/>
            <a:ext cx="9258300" cy="226695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80% to 85% 	cerebellum</a:t>
            </a:r>
          </a:p>
          <a:p>
            <a:pPr eaLnBrk="1" hangingPunct="1"/>
            <a:r>
              <a:rPr lang="en-US" sz="2400">
                <a:latin typeface="Tahoma" charset="0"/>
              </a:rPr>
              <a:t>3% to 13% 	spinal cord</a:t>
            </a:r>
          </a:p>
          <a:p>
            <a:pPr eaLnBrk="1" hangingPunct="1"/>
            <a:r>
              <a:rPr lang="en-US" sz="2400">
                <a:latin typeface="Tahoma" charset="0"/>
              </a:rPr>
              <a:t>2% to 3%		Medulla</a:t>
            </a:r>
          </a:p>
          <a:p>
            <a:pPr eaLnBrk="1" hangingPunct="1">
              <a:buFont typeface="Arial" charset="0"/>
              <a:buNone/>
            </a:pPr>
            <a:r>
              <a:rPr lang="en-US" sz="2400" u="sng">
                <a:latin typeface="Tahoma" charset="0"/>
              </a:rPr>
              <a:t>Supratentorial lesions occur but are uncommon</a:t>
            </a:r>
          </a:p>
          <a:p>
            <a:pPr eaLnBrk="1" hangingPunct="1"/>
            <a:r>
              <a:rPr lang="en-US" sz="2400">
                <a:latin typeface="Tahoma" charset="0"/>
              </a:rPr>
              <a:t>60% of patients with VHL have retinal lesions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14350" y="427038"/>
            <a:ext cx="9258300" cy="792162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Imaging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9753600" cy="3352800"/>
          </a:xfrm>
        </p:spPr>
        <p:txBody>
          <a:bodyPr/>
          <a:lstStyle/>
          <a:p>
            <a:pPr eaLnBrk="1" hangingPunct="1"/>
            <a:r>
              <a:rPr lang="en-US" sz="2800">
                <a:latin typeface="Tahoma" charset="0"/>
              </a:rPr>
              <a:t>Vertebral Angiography: Vascular nodule with intense, prolonged stain ± avascular cyst</a:t>
            </a:r>
          </a:p>
          <a:p>
            <a:pPr eaLnBrk="1" hangingPunct="1"/>
            <a:r>
              <a:rPr lang="en-US" sz="2800">
                <a:latin typeface="Tahoma" charset="0"/>
              </a:rPr>
              <a:t>CT: Low density cyst with strongly enhancing mural nodule that abuts a pial surface</a:t>
            </a:r>
          </a:p>
          <a:p>
            <a:pPr eaLnBrk="1" hangingPunct="1"/>
            <a:r>
              <a:rPr lang="en-US" sz="2800">
                <a:latin typeface="Tahoma" charset="0"/>
              </a:rPr>
              <a:t>MR: Cyst slightly hyperintense to CSF on T</a:t>
            </a:r>
            <a:r>
              <a:rPr lang="en-US" sz="2800" baseline="-25000">
                <a:latin typeface="Tahoma" charset="0"/>
              </a:rPr>
              <a:t>1</a:t>
            </a:r>
            <a:r>
              <a:rPr lang="en-US" sz="2800">
                <a:latin typeface="Tahoma" charset="0"/>
              </a:rPr>
              <a:t>W</a:t>
            </a:r>
            <a:r>
              <a:rPr lang="en-US" sz="2800" baseline="-25000">
                <a:latin typeface="Tahoma" charset="0"/>
              </a:rPr>
              <a:t>1</a:t>
            </a:r>
            <a:r>
              <a:rPr lang="en-US" sz="2800">
                <a:latin typeface="Tahoma" charset="0"/>
              </a:rPr>
              <a:t>; hyperintense to brain on T</a:t>
            </a:r>
            <a:r>
              <a:rPr lang="en-US" sz="2800" baseline="-25000">
                <a:latin typeface="Tahoma" charset="0"/>
              </a:rPr>
              <a:t>2</a:t>
            </a:r>
            <a:r>
              <a:rPr lang="en-US" sz="2800">
                <a:latin typeface="Tahoma" charset="0"/>
              </a:rPr>
              <a:t>W</a:t>
            </a:r>
            <a:r>
              <a:rPr lang="en-US" sz="2800" baseline="-25000">
                <a:latin typeface="Tahoma" charset="0"/>
              </a:rPr>
              <a:t>1</a:t>
            </a:r>
            <a:r>
              <a:rPr lang="en-US" sz="2800">
                <a:latin typeface="Tahoma" charset="0"/>
              </a:rPr>
              <a:t>; mural nodule variable but enhances strongly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95300" y="4800600"/>
            <a:ext cx="925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Labs</a:t>
            </a:r>
          </a:p>
        </p:txBody>
      </p:sp>
      <p:sp>
        <p:nvSpPr>
          <p:cNvPr id="41988" name="Content Placeholder 2"/>
          <p:cNvSpPr txBox="1">
            <a:spLocks/>
          </p:cNvSpPr>
          <p:nvPr/>
        </p:nvSpPr>
        <p:spPr bwMode="auto">
          <a:xfrm>
            <a:off x="495300" y="5638800"/>
            <a:ext cx="9258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>
                <a:latin typeface="Tahoma" charset="0"/>
              </a:rPr>
              <a:t>Polycythemia 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>
                <a:latin typeface="Tahoma" charset="0"/>
              </a:rPr>
              <a:t>Catecholamine production from pheochromocytoma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514350" y="808038"/>
            <a:ext cx="9258300" cy="792162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Treatment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66700" y="1828800"/>
            <a:ext cx="9753600" cy="16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>
                <a:latin typeface="Tahoma" charset="0"/>
              </a:rPr>
              <a:t>May be curative in cases of HGB, not in VHL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>
                <a:latin typeface="Tahoma" charset="0"/>
              </a:rPr>
              <a:t>Preop embolisation reduces the vascularity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>
                <a:latin typeface="Tahoma" charset="0"/>
              </a:rPr>
              <a:t>Cystic hemagloblastoma require removal of mural nodule.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95300" y="4114800"/>
            <a:ext cx="9258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Stereotactic </a:t>
            </a:r>
            <a:r>
              <a:rPr lang="en-US" sz="3600" b="1" dirty="0" err="1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Radiosurgery</a:t>
            </a:r>
            <a:endParaRPr lang="en-US" sz="3600" b="1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43012" name="Content Placeholder 2"/>
          <p:cNvSpPr txBox="1">
            <a:spLocks/>
          </p:cNvSpPr>
          <p:nvPr/>
        </p:nvSpPr>
        <p:spPr bwMode="auto">
          <a:xfrm>
            <a:off x="247650" y="5135563"/>
            <a:ext cx="97536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sz="2800">
                <a:latin typeface="Tahoma" charset="0"/>
              </a:rPr>
              <a:t>For asymptomatic HGB &gt; 5 mm diameter if they are cystic or progressing in size during surveillance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514350" y="579438"/>
            <a:ext cx="9258300" cy="792162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Radiation Treatment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66700" y="1524000"/>
            <a:ext cx="9753600" cy="2362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>
                <a:latin typeface="Tahoma" charset="0"/>
              </a:rPr>
              <a:t>Effectiveness dubious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>
                <a:latin typeface="Tahoma" charset="0"/>
              </a:rPr>
              <a:t>May be useful to reduce tumor size or to retard growth in patients who are not surgical candidates for multiple brainstem HGB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95300" y="3886200"/>
            <a:ext cx="9258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Chemotherapy</a:t>
            </a:r>
          </a:p>
        </p:txBody>
      </p:sp>
      <p:sp>
        <p:nvSpPr>
          <p:cNvPr id="44036" name="Content Placeholder 2"/>
          <p:cNvSpPr txBox="1">
            <a:spLocks/>
          </p:cNvSpPr>
          <p:nvPr/>
        </p:nvSpPr>
        <p:spPr bwMode="auto">
          <a:xfrm>
            <a:off x="247650" y="4906963"/>
            <a:ext cx="97536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sz="2800">
                <a:latin typeface="Tahoma" charset="0"/>
              </a:rPr>
              <a:t>Ongoing phase II trial with Sunitnib, an inhibitor of vascular endothelial growth factor and platelet derived growth factor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>
          <a:xfrm>
            <a:off x="514350" y="1905000"/>
            <a:ext cx="9258300" cy="4389438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b="1" i="1">
                <a:latin typeface="Tahoma" charset="0"/>
              </a:rPr>
              <a:t>Origin of cells (WHO- PNET)</a:t>
            </a:r>
          </a:p>
          <a:p>
            <a:pPr eaLnBrk="1" hangingPunct="1">
              <a:buFont typeface="Wingdings 2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       Static- </a:t>
            </a:r>
            <a:r>
              <a:rPr lang="en-US">
                <a:latin typeface="Tahoma" charset="0"/>
              </a:rPr>
              <a:t>external granular layer</a:t>
            </a:r>
            <a:endParaRPr lang="en-US">
              <a:solidFill>
                <a:srgbClr val="FFFF00"/>
              </a:solidFill>
              <a:latin typeface="Tahoma" charset="0"/>
            </a:endParaRP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   Origin from remnant of cells of the external   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   granular layer of the cerebellum.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solidFill>
                  <a:srgbClr val="FFFF00"/>
                </a:solidFill>
                <a:latin typeface="Tahoma" charset="0"/>
              </a:rPr>
              <a:t> 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solidFill>
                  <a:srgbClr val="FF0000"/>
                </a:solidFill>
                <a:latin typeface="Tahoma" charset="0"/>
              </a:rPr>
              <a:t>     Dynamic</a:t>
            </a:r>
            <a:r>
              <a:rPr lang="en-US" sz="2600">
                <a:latin typeface="Tahoma" charset="0"/>
              </a:rPr>
              <a:t> – neural progenitor cells 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    Transformation of normal undifferentiated 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    progenitor cells of superior medullary velum 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    which migrate to the fourth ventricle </a:t>
            </a:r>
          </a:p>
          <a:p>
            <a:pPr lvl="1" eaLnBrk="1" hangingPunct="1"/>
            <a:endParaRPr lang="en-US" sz="2600">
              <a:latin typeface="Tahoma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175" y="685800"/>
            <a:ext cx="977265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Medulloblastoma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Tahoma" charset="0"/>
              </a:rPr>
              <a:t>Histology 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Tahoma" charset="0"/>
              </a:rPr>
              <a:t>Medulloblastoma (Grade 4)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600">
                <a:latin typeface="Tahoma" charset="0"/>
              </a:rPr>
              <a:t> Desmoplastic/nodular medulloblastoma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600">
                <a:latin typeface="Tahoma" charset="0"/>
              </a:rPr>
              <a:t> Medulloblastoma with extensive nodularity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600">
                <a:latin typeface="Tahoma" charset="0"/>
              </a:rPr>
              <a:t> Anaplastic medulloblastoma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600">
                <a:latin typeface="Tahoma" charset="0"/>
              </a:rPr>
              <a:t> Large cell medulloblastoma</a:t>
            </a:r>
          </a:p>
          <a:p>
            <a:pPr eaLnBrk="1" hangingPunct="1">
              <a:buFont typeface="Wingdings" charset="0"/>
              <a:buChar char="§"/>
            </a:pPr>
            <a:endParaRPr lang="en-US">
              <a:latin typeface="Tahom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175" y="762000"/>
            <a:ext cx="977265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Medulloblastoma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14350" y="533400"/>
            <a:ext cx="9258300" cy="1143000"/>
          </a:xfrm>
          <a:ln>
            <a:miter lim="800000"/>
            <a:headEnd/>
            <a:tailEnd/>
          </a:ln>
          <a:extLst/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Medulloblastoma</a:t>
            </a:r>
            <a:r>
              <a:rPr lang="en-US" sz="3600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 </a:t>
            </a:r>
            <a:endParaRPr lang="en-US" sz="3600" cap="all" dirty="0">
              <a:effectLst>
                <a:reflection blurRad="12700" stA="48000" endA="300" endPos="55000" dir="5400000" sy="-90000" algn="bl" rotWithShape="0"/>
              </a:effectLst>
              <a:ea typeface="+mj-ea"/>
              <a:cs typeface="+mj-cs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>
                <a:latin typeface="Tahoma" charset="0"/>
              </a:rPr>
              <a:t>Histology </a:t>
            </a:r>
          </a:p>
          <a:p>
            <a:pPr eaLnBrk="1" hangingPunct="1">
              <a:buFont typeface="Wingdings 2" charset="0"/>
              <a:buNone/>
            </a:pPr>
            <a:endParaRPr lang="en-US" sz="1600">
              <a:latin typeface="Tahom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US">
                <a:latin typeface="Tahoma" charset="0"/>
              </a:rPr>
              <a:t>Cellular, small cells, scant cytoplasm, Homer-Wright rosettes</a:t>
            </a:r>
          </a:p>
          <a:p>
            <a:pPr eaLnBrk="1" hangingPunct="1">
              <a:buFont typeface="Wingdings 2" charset="0"/>
              <a:buNone/>
            </a:pPr>
            <a:r>
              <a:rPr lang="en-US">
                <a:latin typeface="Tahoma" charset="0"/>
              </a:rPr>
              <a:t>Immuno histochemistry</a:t>
            </a:r>
          </a:p>
          <a:p>
            <a:pPr eaLnBrk="1" hangingPunct="1">
              <a:buFont typeface="Wingdings 2" charset="0"/>
              <a:buNone/>
            </a:pPr>
            <a:r>
              <a:rPr lang="en-US">
                <a:latin typeface="Tahoma" charset="0"/>
              </a:rPr>
              <a:t>GFAP +</a:t>
            </a:r>
          </a:p>
          <a:p>
            <a:pPr eaLnBrk="1" hangingPunct="1">
              <a:buFont typeface="Wingdings 2" charset="0"/>
              <a:buNone/>
            </a:pPr>
            <a:r>
              <a:rPr lang="en-US">
                <a:latin typeface="Tahoma" charset="0"/>
              </a:rPr>
              <a:t>EMA –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95400"/>
            <a:ext cx="9001125" cy="21336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 2" charset="0"/>
              <a:buNone/>
            </a:pPr>
            <a:r>
              <a:rPr lang="en-US" sz="2400">
                <a:latin typeface="Tahoma" charset="0"/>
              </a:rPr>
              <a:t>Primary brain tumor – 6 persons/100000/year</a:t>
            </a:r>
          </a:p>
          <a:p>
            <a:pPr marL="0" indent="0" eaLnBrk="1" hangingPunct="1">
              <a:lnSpc>
                <a:spcPct val="120000"/>
              </a:lnSpc>
              <a:buFont typeface="Wingdings 2" charset="0"/>
              <a:buNone/>
            </a:pPr>
            <a:r>
              <a:rPr lang="en-US" sz="2400">
                <a:latin typeface="Tahoma" charset="0"/>
              </a:rPr>
              <a:t>Metastatic brain tumor – 6 persons/100000/year</a:t>
            </a:r>
          </a:p>
          <a:p>
            <a:pPr marL="0" indent="0" eaLnBrk="1" hangingPunct="1">
              <a:lnSpc>
                <a:spcPct val="120000"/>
              </a:lnSpc>
              <a:buFont typeface="Wingdings 2" charset="0"/>
              <a:buNone/>
            </a:pPr>
            <a:r>
              <a:rPr lang="en-US" sz="2400">
                <a:latin typeface="Tahoma" charset="0"/>
              </a:rPr>
              <a:t>1 in 15 primary brain tumors occur in children under 15 years</a:t>
            </a:r>
          </a:p>
        </p:txBody>
      </p:sp>
      <p:sp>
        <p:nvSpPr>
          <p:cNvPr id="29698" name="Rectangle 3"/>
          <p:cNvSpPr txBox="1">
            <a:spLocks noChangeArrowheads="1"/>
          </p:cNvSpPr>
          <p:nvPr/>
        </p:nvSpPr>
        <p:spPr bwMode="auto">
          <a:xfrm>
            <a:off x="266700" y="3733800"/>
            <a:ext cx="9601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US" sz="2000">
                <a:latin typeface="Tahoma" charset="0"/>
              </a:rPr>
              <a:t>In adults, the commonest tumors are gliomas, metastases and meniongiomas; most lie in the supratentorial compartment</a:t>
            </a:r>
            <a:endParaRPr lang="en-US" sz="2800">
              <a:latin typeface="Tahoma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9258300" cy="914400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9772650" cy="52578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5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cap="all" dirty="0" smtClean="0">
                <a:latin typeface="Tahoma" pitchFamily="34" charset="0"/>
                <a:ea typeface="+mn-ea"/>
                <a:cs typeface="+mn-cs"/>
              </a:rPr>
              <a:t>Clinical features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5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cap="all" dirty="0">
                <a:latin typeface="Tahoma" pitchFamily="34" charset="0"/>
                <a:ea typeface="+mn-ea"/>
                <a:cs typeface="+mn-cs"/>
              </a:rPr>
              <a:t>	</a:t>
            </a:r>
            <a:r>
              <a:rPr lang="en-US" sz="2400" cap="all" dirty="0" smtClean="0">
                <a:latin typeface="Tahoma" pitchFamily="34" charset="0"/>
                <a:ea typeface="+mn-ea"/>
                <a:cs typeface="+mn-cs"/>
              </a:rPr>
              <a:t>Hydrocephalus : Raised ICP</a:t>
            </a:r>
          </a:p>
          <a:p>
            <a:pPr lvl="2" indent="-246888" eaLnBrk="1" fontAlgn="auto" hangingPunct="1">
              <a:lnSpc>
                <a:spcPct val="90000"/>
              </a:lnSpc>
              <a:spcAft>
                <a:spcPts val="500"/>
              </a:spcAft>
              <a:buFont typeface="Wingdings 2"/>
              <a:buChar char=""/>
              <a:defRPr/>
            </a:pPr>
            <a:r>
              <a:rPr lang="en-US" sz="2400" cap="all" dirty="0" smtClean="0">
                <a:latin typeface="Tahoma" pitchFamily="34" charset="0"/>
                <a:ea typeface="+mn-ea"/>
              </a:rPr>
              <a:t>Behavioral change, listlessness, irritability, vomiting, and </a:t>
            </a:r>
          </a:p>
          <a:p>
            <a:pPr lvl="2" indent="-246888" eaLnBrk="1" fontAlgn="auto" hangingPunct="1">
              <a:lnSpc>
                <a:spcPct val="90000"/>
              </a:lnSpc>
              <a:spcAft>
                <a:spcPts val="500"/>
              </a:spcAft>
              <a:buFont typeface="Wingdings 2"/>
              <a:buNone/>
              <a:defRPr/>
            </a:pPr>
            <a:r>
              <a:rPr lang="en-US" sz="2400" cap="all" dirty="0" smtClean="0">
                <a:latin typeface="Tahoma" pitchFamily="34" charset="0"/>
                <a:ea typeface="+mn-ea"/>
              </a:rPr>
              <a:t>   decreased social interactions.</a:t>
            </a:r>
          </a:p>
          <a:p>
            <a:pPr lvl="2" indent="-246888" eaLnBrk="1" fontAlgn="auto" hangingPunct="1">
              <a:lnSpc>
                <a:spcPct val="90000"/>
              </a:lnSpc>
              <a:spcAft>
                <a:spcPts val="500"/>
              </a:spcAft>
              <a:buFont typeface="Wingdings 2"/>
              <a:buChar char=""/>
              <a:defRPr/>
            </a:pPr>
            <a:r>
              <a:rPr lang="en-US" sz="2400" cap="all" dirty="0" smtClean="0">
                <a:latin typeface="Tahoma" pitchFamily="34" charset="0"/>
                <a:ea typeface="+mn-ea"/>
              </a:rPr>
              <a:t>Headache </a:t>
            </a:r>
          </a:p>
          <a:p>
            <a:pPr lvl="2" indent="-246888" eaLnBrk="1" fontAlgn="auto" hangingPunct="1">
              <a:lnSpc>
                <a:spcPct val="90000"/>
              </a:lnSpc>
              <a:spcAft>
                <a:spcPts val="500"/>
              </a:spcAft>
              <a:buFont typeface="Wingdings 2"/>
              <a:buChar char=""/>
              <a:defRPr/>
            </a:pPr>
            <a:r>
              <a:rPr lang="en-US" sz="2400" cap="all" dirty="0" smtClean="0">
                <a:latin typeface="Tahoma" pitchFamily="34" charset="0"/>
                <a:ea typeface="+mn-ea"/>
              </a:rPr>
              <a:t>Double vision. </a:t>
            </a:r>
          </a:p>
          <a:p>
            <a:pPr lvl="2" indent="-246888" eaLnBrk="1" fontAlgn="auto" hangingPunct="1">
              <a:lnSpc>
                <a:spcPct val="90000"/>
              </a:lnSpc>
              <a:spcAft>
                <a:spcPts val="500"/>
              </a:spcAft>
              <a:buFont typeface="Wingdings 2"/>
              <a:buChar char=""/>
              <a:defRPr/>
            </a:pPr>
            <a:r>
              <a:rPr lang="en-US" sz="2400" cap="all" dirty="0" smtClean="0">
                <a:latin typeface="Tahoma" pitchFamily="34" charset="0"/>
                <a:ea typeface="+mn-ea"/>
              </a:rPr>
              <a:t>Head tilt : </a:t>
            </a:r>
            <a:r>
              <a:rPr lang="en-US" sz="2400" cap="all" dirty="0" err="1" smtClean="0">
                <a:latin typeface="Tahoma" pitchFamily="34" charset="0"/>
                <a:ea typeface="+mn-ea"/>
              </a:rPr>
              <a:t>tonsillar</a:t>
            </a:r>
            <a:r>
              <a:rPr lang="en-US" sz="2400" cap="all" dirty="0" smtClean="0">
                <a:latin typeface="Tahoma" pitchFamily="34" charset="0"/>
                <a:ea typeface="+mn-ea"/>
              </a:rPr>
              <a:t> </a:t>
            </a:r>
            <a:r>
              <a:rPr lang="en-US" sz="2400" cap="all" dirty="0" err="1" smtClean="0">
                <a:latin typeface="Tahoma" pitchFamily="34" charset="0"/>
                <a:ea typeface="+mn-ea"/>
              </a:rPr>
              <a:t>herniation</a:t>
            </a:r>
            <a:r>
              <a:rPr lang="en-US" sz="2400" cap="all" dirty="0" smtClean="0">
                <a:latin typeface="Tahoma" pitchFamily="34" charset="0"/>
                <a:ea typeface="+mn-ea"/>
              </a:rPr>
              <a:t> below the foramen magnum</a:t>
            </a:r>
          </a:p>
          <a:p>
            <a:pPr lvl="2" indent="-246888" eaLnBrk="1" fontAlgn="auto" hangingPunct="1">
              <a:spcAft>
                <a:spcPts val="500"/>
              </a:spcAft>
              <a:buFont typeface="Wingdings 2"/>
              <a:buChar char=""/>
              <a:defRPr/>
            </a:pPr>
            <a:r>
              <a:rPr lang="en-US" sz="2400" cap="all" dirty="0" err="1" smtClean="0">
                <a:latin typeface="Tahoma" pitchFamily="34" charset="0"/>
                <a:ea typeface="+mn-ea"/>
              </a:rPr>
              <a:t>Cerebellar</a:t>
            </a:r>
            <a:r>
              <a:rPr lang="en-US" sz="2400" cap="all" dirty="0" smtClean="0">
                <a:latin typeface="Tahoma" pitchFamily="34" charset="0"/>
                <a:ea typeface="+mn-ea"/>
              </a:rPr>
              <a:t> symptoms </a:t>
            </a:r>
          </a:p>
          <a:p>
            <a:pPr lvl="2" indent="-246888" eaLnBrk="1" fontAlgn="auto" hangingPunct="1">
              <a:spcAft>
                <a:spcPts val="500"/>
              </a:spcAft>
              <a:buFont typeface="Wingdings 2"/>
              <a:buChar char=""/>
              <a:defRPr/>
            </a:pPr>
            <a:r>
              <a:rPr lang="en-US" sz="2400" cap="all" dirty="0" smtClean="0">
                <a:latin typeface="Tahoma" pitchFamily="34" charset="0"/>
                <a:ea typeface="+mn-ea"/>
              </a:rPr>
              <a:t>Brain stem involvement</a:t>
            </a:r>
          </a:p>
          <a:p>
            <a:pPr lvl="2" indent="-246888" eaLnBrk="1" fontAlgn="auto" hangingPunct="1">
              <a:spcAft>
                <a:spcPts val="500"/>
              </a:spcAft>
              <a:buFont typeface="Wingdings 2"/>
              <a:buChar char=""/>
              <a:defRPr/>
            </a:pPr>
            <a:r>
              <a:rPr lang="en-US" sz="2400" cap="all" dirty="0" err="1" smtClean="0">
                <a:latin typeface="Tahoma" pitchFamily="34" charset="0"/>
                <a:ea typeface="+mn-ea"/>
              </a:rPr>
              <a:t>Leptomeningeal</a:t>
            </a:r>
            <a:r>
              <a:rPr lang="en-US" sz="2400" cap="all" dirty="0" smtClean="0">
                <a:latin typeface="Tahoma" pitchFamily="34" charset="0"/>
                <a:ea typeface="+mn-ea"/>
              </a:rPr>
              <a:t> dissemination</a:t>
            </a:r>
          </a:p>
          <a:p>
            <a:pPr lvl="2" indent="-246888" eaLnBrk="1" fontAlgn="auto" hangingPunct="1">
              <a:lnSpc>
                <a:spcPct val="90000"/>
              </a:lnSpc>
              <a:spcAft>
                <a:spcPts val="500"/>
              </a:spcAft>
              <a:buFont typeface="Wingdings 2"/>
              <a:buChar char=""/>
              <a:defRPr/>
            </a:pPr>
            <a:endParaRPr lang="en-US" sz="2400" cap="all" dirty="0" smtClean="0">
              <a:latin typeface="Tahoma" pitchFamily="34" charset="0"/>
              <a:ea typeface="+mn-ea"/>
            </a:endParaRPr>
          </a:p>
          <a:p>
            <a:pPr lvl="2" indent="-246888" eaLnBrk="1" fontAlgn="auto" hangingPunct="1">
              <a:lnSpc>
                <a:spcPct val="90000"/>
              </a:lnSpc>
              <a:spcAft>
                <a:spcPts val="500"/>
              </a:spcAft>
              <a:buFont typeface="Wingdings 2"/>
              <a:buChar char=""/>
              <a:defRPr/>
            </a:pPr>
            <a:endParaRPr lang="en-US" sz="2400" cap="all" dirty="0" smtClean="0">
              <a:latin typeface="Tahoma" pitchFamily="34" charset="0"/>
              <a:ea typeface="+mn-ea"/>
            </a:endParaRPr>
          </a:p>
          <a:p>
            <a:pPr marL="274320" indent="-274320" eaLnBrk="1" fontAlgn="auto" hangingPunct="1">
              <a:spcAft>
                <a:spcPts val="50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cap="all" dirty="0" smtClean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650" y="457200"/>
            <a:ext cx="977265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Medulloblastoma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389438"/>
          </a:xfrm>
        </p:spPr>
        <p:txBody>
          <a:bodyPr/>
          <a:lstStyle/>
          <a:p>
            <a:pPr marL="0" indent="0" eaLnBrk="1" hangingPunct="1">
              <a:spcAft>
                <a:spcPts val="500"/>
              </a:spcAft>
              <a:buFont typeface="Wingdings 2" charset="0"/>
              <a:buNone/>
            </a:pPr>
            <a:r>
              <a:rPr lang="en-US" sz="2400" b="1">
                <a:latin typeface="Tahoma" charset="0"/>
              </a:rPr>
              <a:t>Examination </a:t>
            </a:r>
          </a:p>
          <a:p>
            <a:pPr marL="342900" lvl="1" indent="-342900" eaLnBrk="1" hangingPunct="1">
              <a:spcAft>
                <a:spcPts val="500"/>
              </a:spcAft>
              <a:buFont typeface="Arial" charset="0"/>
              <a:buChar char="•"/>
            </a:pPr>
            <a:r>
              <a:rPr lang="en-US">
                <a:latin typeface="Tahoma" charset="0"/>
              </a:rPr>
              <a:t>Increasing head circumference , full anterior fontanelle with widely split cranial sutures.</a:t>
            </a:r>
          </a:p>
          <a:p>
            <a:pPr marL="342900" lvl="1" indent="-342900" eaLnBrk="1" hangingPunct="1">
              <a:spcAft>
                <a:spcPts val="500"/>
              </a:spcAft>
              <a:buFont typeface="Arial" charset="0"/>
              <a:buChar char="•"/>
            </a:pPr>
            <a:r>
              <a:rPr lang="en-US">
                <a:latin typeface="Tahoma" charset="0"/>
              </a:rPr>
              <a:t>Papilledema  90% of patients</a:t>
            </a:r>
          </a:p>
          <a:p>
            <a:pPr marL="342900" lvl="1" indent="-342900" eaLnBrk="1" hangingPunct="1">
              <a:spcAft>
                <a:spcPts val="500"/>
              </a:spcAft>
              <a:buFont typeface="Arial" charset="0"/>
              <a:buChar char="•"/>
            </a:pPr>
            <a:r>
              <a:rPr lang="en-US">
                <a:latin typeface="Tahoma" charset="0"/>
              </a:rPr>
              <a:t>Diplopia and lateral gaze paresis</a:t>
            </a:r>
          </a:p>
          <a:p>
            <a:pPr marL="342900" lvl="1" indent="-342900" eaLnBrk="1" hangingPunct="1">
              <a:spcAft>
                <a:spcPts val="500"/>
              </a:spcAft>
              <a:buFont typeface="Arial" charset="0"/>
              <a:buChar char="•"/>
            </a:pPr>
            <a:r>
              <a:rPr lang="en-US">
                <a:latin typeface="Tahoma" charset="0"/>
              </a:rPr>
              <a:t>Fourth cranial nerve palsy  ( should be considered in any patient with a head tilt )</a:t>
            </a:r>
          </a:p>
          <a:p>
            <a:pPr marL="342900" lvl="1" indent="-342900" eaLnBrk="1" hangingPunct="1">
              <a:spcAft>
                <a:spcPts val="500"/>
              </a:spcAft>
              <a:buFont typeface="Arial" charset="0"/>
              <a:buChar char="•"/>
            </a:pPr>
            <a:r>
              <a:rPr lang="en-US">
                <a:latin typeface="Tahoma" charset="0"/>
              </a:rPr>
              <a:t>Nystagmus</a:t>
            </a:r>
          </a:p>
          <a:p>
            <a:pPr marL="342900" lvl="1" indent="-342900" eaLnBrk="1" hangingPunct="1">
              <a:spcAft>
                <a:spcPts val="500"/>
              </a:spcAft>
              <a:buFont typeface="Arial" charset="0"/>
              <a:buChar char="•"/>
            </a:pPr>
            <a:r>
              <a:rPr lang="en-US">
                <a:latin typeface="Tahoma" charset="0"/>
              </a:rPr>
              <a:t>Cerebellar signs ( ataxia &gt; unilateral dysmetria )</a:t>
            </a:r>
          </a:p>
          <a:p>
            <a:pPr marL="0" lvl="2" indent="0" eaLnBrk="1" hangingPunct="1">
              <a:spcAft>
                <a:spcPts val="500"/>
              </a:spcAft>
            </a:pPr>
            <a:endParaRPr lang="en-US" sz="2400">
              <a:solidFill>
                <a:srgbClr val="FFFF00"/>
              </a:solidFill>
              <a:latin typeface="Tahoma" charset="0"/>
            </a:endParaRPr>
          </a:p>
          <a:p>
            <a:pPr marL="0" indent="0" eaLnBrk="1" hangingPunct="1">
              <a:spcAft>
                <a:spcPts val="500"/>
              </a:spcAft>
            </a:pPr>
            <a:endParaRPr lang="en-US" sz="2400">
              <a:latin typeface="Tahom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4350" y="533400"/>
            <a:ext cx="977265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Medulloblastoma</a:t>
            </a:r>
            <a:r>
              <a:rPr lang="en-US" sz="36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>
            <a:spLocks noChangeArrowheads="1"/>
          </p:cNvSpPr>
          <p:nvPr/>
        </p:nvSpPr>
        <p:spPr bwMode="auto">
          <a:xfrm>
            <a:off x="942975" y="360363"/>
            <a:ext cx="51435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FFFF13"/>
                </a:solidFill>
                <a:latin typeface="Times New Roman" charset="0"/>
              </a:rPr>
              <a:t>MEDULLOBLASTOMA</a:t>
            </a:r>
          </a:p>
        </p:txBody>
      </p:sp>
      <p:pic>
        <p:nvPicPr>
          <p:cNvPr id="50178" name="Picture 8" descr="C:\Users\ribhav\Desktop\Photos\DR AS Pics\Medulloblastoma\20131028_211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17778" r="18887" b="61111"/>
          <a:stretch>
            <a:fillRect/>
          </a:stretch>
        </p:blipFill>
        <p:spPr bwMode="auto">
          <a:xfrm>
            <a:off x="2486025" y="381000"/>
            <a:ext cx="50577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9" descr="C:\Users\ribhav\Desktop\Photos\DR AS Pics\Medulloblastoma\20131028_211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42223" r="24814" b="36667"/>
          <a:stretch>
            <a:fillRect/>
          </a:stretch>
        </p:blipFill>
        <p:spPr bwMode="auto">
          <a:xfrm>
            <a:off x="2486025" y="3733800"/>
            <a:ext cx="5197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514350" y="1828800"/>
            <a:ext cx="9258300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ahoma" charset="0"/>
              </a:rPr>
              <a:t>MRI- </a:t>
            </a:r>
            <a:r>
              <a:rPr lang="en-US" sz="2400">
                <a:latin typeface="Tahoma" charset="0"/>
              </a:rPr>
              <a:t>T1- low to isointense T2- hyperintense</a:t>
            </a:r>
          </a:p>
          <a:p>
            <a:pPr marL="246063"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Homogenous contrast enhancement</a:t>
            </a:r>
          </a:p>
          <a:p>
            <a:pPr marL="246063" lvl="1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>
                <a:latin typeface="Tahoma" charset="0"/>
              </a:rPr>
              <a:t>	(may be absent in about 15 –20 % )</a:t>
            </a:r>
          </a:p>
          <a:p>
            <a:pPr marL="246063" lvl="2" eaLnBrk="1" hangingPunct="1">
              <a:lnSpc>
                <a:spcPct val="140000"/>
              </a:lnSpc>
            </a:pPr>
            <a:r>
              <a:rPr lang="en-US" sz="2400">
                <a:latin typeface="Tahoma" charset="0"/>
              </a:rPr>
              <a:t>DWI shows restricted diffusion with increased ADC.</a:t>
            </a:r>
          </a:p>
          <a:p>
            <a:pPr marL="246063" lvl="1" eaLnBrk="1" hangingPunct="1">
              <a:lnSpc>
                <a:spcPct val="140000"/>
              </a:lnSpc>
              <a:buFont typeface="Wingdings 2" charset="0"/>
              <a:buNone/>
            </a:pPr>
            <a:r>
              <a:rPr lang="en-US" b="1">
                <a:latin typeface="Tahoma" charset="0"/>
              </a:rPr>
              <a:t>Spinal imaging </a:t>
            </a:r>
            <a:r>
              <a:rPr lang="en-US">
                <a:latin typeface="Tahoma" charset="0"/>
              </a:rPr>
              <a:t>– </a:t>
            </a:r>
          </a:p>
          <a:p>
            <a:pPr marL="246063" lvl="1" eaLnBrk="1" hangingPunct="1">
              <a:lnSpc>
                <a:spcPct val="140000"/>
              </a:lnSpc>
            </a:pPr>
            <a:r>
              <a:rPr lang="en-US" sz="2700" b="1">
                <a:latin typeface="Tahoma" charset="0"/>
              </a:rPr>
              <a:t>At  diagnosis </a:t>
            </a:r>
            <a:r>
              <a:rPr lang="en-US" sz="2700">
                <a:latin typeface="Tahoma" charset="0"/>
              </a:rPr>
              <a:t>(11-71% show dissemination)</a:t>
            </a:r>
          </a:p>
          <a:p>
            <a:pPr marL="246063" lvl="1" eaLnBrk="1" hangingPunct="1">
              <a:lnSpc>
                <a:spcPct val="140000"/>
              </a:lnSpc>
            </a:pPr>
            <a:r>
              <a:rPr lang="en-US" sz="2700" b="1">
                <a:latin typeface="Tahoma" charset="0"/>
              </a:rPr>
              <a:t>Within 24 hrs </a:t>
            </a:r>
            <a:r>
              <a:rPr lang="en-US" sz="2700">
                <a:latin typeface="Tahoma" charset="0"/>
              </a:rPr>
              <a:t>after surgery or </a:t>
            </a:r>
            <a:r>
              <a:rPr lang="en-US" sz="2700" b="1">
                <a:latin typeface="Tahoma" charset="0"/>
              </a:rPr>
              <a:t>2 weeks </a:t>
            </a:r>
            <a:r>
              <a:rPr lang="en-US" sz="2700">
                <a:latin typeface="Tahoma" charset="0"/>
              </a:rPr>
              <a:t>post surgery </a:t>
            </a:r>
          </a:p>
          <a:p>
            <a:pPr marL="246063" lvl="1" eaLnBrk="1" hangingPunct="1">
              <a:lnSpc>
                <a:spcPct val="140000"/>
              </a:lnSpc>
            </a:pPr>
            <a:r>
              <a:rPr lang="en-US" sz="2700">
                <a:latin typeface="Tahoma" charset="0"/>
              </a:rPr>
              <a:t>Surveillance imaging at </a:t>
            </a:r>
            <a:r>
              <a:rPr lang="en-US" sz="2700" b="1">
                <a:latin typeface="Tahoma" charset="0"/>
              </a:rPr>
              <a:t>3-6 months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" y="762000"/>
            <a:ext cx="977265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Medulloblastoma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Management 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Steroids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CSF cytology- LP, EVD, Cisternamagna  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CSF diversion 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Definitive surgery </a:t>
            </a:r>
          </a:p>
          <a:p>
            <a:pPr lvl="1" eaLnBrk="1" hangingPunct="1">
              <a:buFont typeface="Wingdings 2" charset="0"/>
              <a:buNone/>
            </a:pPr>
            <a:r>
              <a:rPr lang="en-US" sz="2600">
                <a:latin typeface="Tahoma" charset="0"/>
              </a:rPr>
              <a:t>Adjuvant therapy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" y="762000"/>
            <a:ext cx="977265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Medulloblastoma</a:t>
            </a:r>
            <a:r>
              <a:rPr lang="en-US" sz="36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14350" y="914400"/>
            <a:ext cx="9772650" cy="838200"/>
          </a:xfrm>
        </p:spPr>
        <p:txBody>
          <a:bodyPr/>
          <a:lstStyle/>
          <a:p>
            <a:pPr eaLnBrk="1" hangingPunct="1"/>
            <a:r>
              <a:rPr lang="en-US" sz="4000" b="1">
                <a:latin typeface="Calibri" charset="0"/>
              </a:rPr>
              <a:t>CHANG CLASSIFICATION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304800"/>
            <a:ext cx="977265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Medulloblastoma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3251" name="Rectangle 15"/>
          <p:cNvSpPr>
            <a:spLocks noChangeArrowheads="1"/>
          </p:cNvSpPr>
          <p:nvPr/>
        </p:nvSpPr>
        <p:spPr bwMode="auto">
          <a:xfrm>
            <a:off x="0" y="1905000"/>
            <a:ext cx="10287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Stage				Feature</a:t>
            </a:r>
          </a:p>
          <a:p>
            <a:r>
              <a:rPr lang="en-US" sz="1600"/>
              <a:t>Tumor stage </a:t>
            </a:r>
            <a:br>
              <a:rPr lang="en-US" sz="1600"/>
            </a:br>
            <a:r>
              <a:rPr lang="en-US" sz="1600"/>
              <a:t>   T1	Less than 3 cm diameter, limited to vermis, roof of fourth ventricle, or hemisphere </a:t>
            </a:r>
            <a:br>
              <a:rPr lang="en-US" sz="1600"/>
            </a:br>
            <a:r>
              <a:rPr lang="en-US" sz="1600"/>
              <a:t>   T2 	More than 3 cm diameter, invades one adjacent structure or partially fills fourth ventricle. </a:t>
            </a:r>
            <a:br>
              <a:rPr lang="en-US" sz="1600"/>
            </a:br>
            <a:r>
              <a:rPr lang="en-US" sz="1600"/>
              <a:t>   T3a 	Invades two adjacent structure or completely fills fourth ventricle with extension into cerebral 	aqueduct, foramen of Luschka, or formen of Magndie. </a:t>
            </a:r>
            <a:br>
              <a:rPr lang="en-US" sz="1600"/>
            </a:br>
            <a:r>
              <a:rPr lang="en-US" sz="1600"/>
              <a:t>   T3b	Arises from floor of fourth ventricle or brain stem; fourth ventricle completely filled</a:t>
            </a:r>
            <a:r>
              <a:rPr lang="en-US" sz="1600" i="1"/>
              <a:t/>
            </a:r>
            <a:br>
              <a:rPr lang="en-US" sz="1600" i="1"/>
            </a:br>
            <a:r>
              <a:rPr lang="en-US" sz="1600" i="1"/>
              <a:t>   </a:t>
            </a:r>
            <a:r>
              <a:rPr lang="en-US" sz="1600"/>
              <a:t>T4 	Spreads to involve cerebral aqueduct, third ventrical, midbrain, or upper cervical spinal cord</a:t>
            </a:r>
          </a:p>
          <a:p>
            <a:endParaRPr lang="en-US" sz="1600"/>
          </a:p>
          <a:p>
            <a:r>
              <a:rPr lang="en-US" sz="1600" i="1"/>
              <a:t>Metastasis stage</a:t>
            </a:r>
            <a:br>
              <a:rPr lang="en-US" sz="1600" i="1"/>
            </a:br>
            <a:r>
              <a:rPr lang="en-US" sz="1600" i="1"/>
              <a:t>   </a:t>
            </a:r>
            <a:r>
              <a:rPr lang="en-US" sz="1600"/>
              <a:t>M0	</a:t>
            </a:r>
            <a:r>
              <a:rPr lang="en-US" sz="1600" i="1"/>
              <a:t>No evidence of metastasis </a:t>
            </a:r>
            <a:br>
              <a:rPr lang="en-US" sz="1600" i="1"/>
            </a:br>
            <a:r>
              <a:rPr lang="en-US" sz="1600" i="1"/>
              <a:t>   </a:t>
            </a:r>
            <a:r>
              <a:rPr lang="en-US" sz="1600"/>
              <a:t>M1 	Tumor cells in CSF </a:t>
            </a:r>
            <a:br>
              <a:rPr lang="en-US" sz="1600"/>
            </a:br>
            <a:r>
              <a:rPr lang="en-US" sz="1600"/>
              <a:t>   M2 	Gross nodular seeding of brain CSF spaces </a:t>
            </a:r>
            <a:br>
              <a:rPr lang="en-US" sz="1600"/>
            </a:br>
            <a:r>
              <a:rPr lang="en-US" sz="1600"/>
              <a:t>   M3 	Gross nodular seeding of spinal CSF spaces </a:t>
            </a:r>
            <a:br>
              <a:rPr lang="en-US" sz="1600"/>
            </a:br>
            <a:r>
              <a:rPr lang="en-US" sz="1600"/>
              <a:t>   M4 	Extraneural spread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609600"/>
            <a:ext cx="9772650" cy="838200"/>
          </a:xfrm>
        </p:spPr>
        <p:txBody>
          <a:bodyPr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 Unicode MS" charset="0"/>
              </a:rPr>
              <a:t> </a:t>
            </a:r>
            <a:r>
              <a:rPr lang="en-US" sz="3600" b="1">
                <a:latin typeface="Arial Unicode MS" charset="0"/>
              </a:rPr>
              <a:t>Current staging of medulloblastoma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798638"/>
            <a:ext cx="4171950" cy="4525962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sz="2400" b="1" u="sng">
                <a:latin typeface="Arial Unicode MS" charset="0"/>
              </a:rPr>
              <a:t>STANDARD RISK</a:t>
            </a:r>
          </a:p>
          <a:p>
            <a:pPr eaLnBrk="1" hangingPunct="1">
              <a:buFont typeface="Wingdings" charset="0"/>
              <a:buChar char="§"/>
            </a:pPr>
            <a:endParaRPr lang="en-US" sz="2400" u="sng">
              <a:latin typeface="Arial Unicode MS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 sz="2400">
                <a:latin typeface="Arial Unicode MS" charset="0"/>
              </a:rPr>
              <a:t>No residual tumor on postop MRI and negative CSF result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400">
                <a:latin typeface="Arial Unicode MS" charset="0"/>
              </a:rPr>
              <a:t>5 years survival is &gt;5% and progression free survival = 50%</a:t>
            </a:r>
          </a:p>
        </p:txBody>
      </p:sp>
      <p:sp>
        <p:nvSpPr>
          <p:cNvPr id="54275" name="Rectangle 4"/>
          <p:cNvSpPr txBox="1">
            <a:spLocks noChangeArrowheads="1"/>
          </p:cNvSpPr>
          <p:nvPr/>
        </p:nvSpPr>
        <p:spPr bwMode="auto">
          <a:xfrm>
            <a:off x="4972050" y="1798638"/>
            <a:ext cx="4286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u="sng">
                <a:latin typeface="Arial Unicode MS" charset="0"/>
              </a:rPr>
              <a:t>HIGH RISK 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endParaRPr lang="en-US" u="sng">
              <a:latin typeface="Arial Unicode MS" charset="0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>
                <a:latin typeface="Arial Unicode MS" charset="0"/>
              </a:rPr>
              <a:t>Bulky residual tumor &gt; 1.5 cm</a:t>
            </a:r>
            <a:r>
              <a:rPr lang="en-US" baseline="30000">
                <a:latin typeface="Arial Unicode MS" charset="0"/>
              </a:rPr>
              <a:t>2</a:t>
            </a:r>
            <a:r>
              <a:rPr lang="en-US">
                <a:latin typeface="Arial Unicode MS" charset="0"/>
              </a:rPr>
              <a:t> postop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>
                <a:latin typeface="Arial Unicode MS" charset="0"/>
              </a:rPr>
              <a:t>Dissemination in the brain, spine or CSF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>
                <a:latin typeface="Arial Unicode MS" charset="0"/>
              </a:rPr>
              <a:t>Worse prognosis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>
                <a:latin typeface="Arial Unicode MS" charset="0"/>
              </a:rPr>
              <a:t>5 year disease free survival is 35-50%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3"/>
          <p:cNvSpPr txBox="1">
            <a:spLocks noChangeArrowheads="1"/>
          </p:cNvSpPr>
          <p:nvPr/>
        </p:nvSpPr>
        <p:spPr bwMode="auto">
          <a:xfrm>
            <a:off x="1885950" y="6096000"/>
            <a:ext cx="677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          Management algorithm for medulloblastoma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914650" y="381000"/>
            <a:ext cx="4029075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Presenation : MRI Brain and spine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2743200" y="1143000"/>
            <a:ext cx="4371975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Surgical resection</a:t>
            </a:r>
          </a:p>
          <a:p>
            <a:pPr algn="ctr"/>
            <a:r>
              <a:rPr lang="en-US" sz="1600" b="1"/>
              <a:t>Management of hydrocephalus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971675" y="2590800"/>
            <a:ext cx="162877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&gt; 3 years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6172200" y="2514600"/>
            <a:ext cx="128587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&lt; 3 years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514350" y="3581400"/>
            <a:ext cx="1457325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Standard risk</a:t>
            </a: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3514725" y="3581400"/>
            <a:ext cx="162877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Poor risk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85725" y="4800600"/>
            <a:ext cx="291465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Craniospinal radiation</a:t>
            </a:r>
          </a:p>
          <a:p>
            <a:pPr algn="ctr"/>
            <a:r>
              <a:rPr lang="en-US" sz="1600" b="1"/>
              <a:t>OR Reduced dose radiation with </a:t>
            </a:r>
          </a:p>
          <a:p>
            <a:pPr algn="ctr"/>
            <a:r>
              <a:rPr lang="en-US" sz="1600" b="1"/>
              <a:t>CT on reasarch protocol</a:t>
            </a: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3086100" y="4800600"/>
            <a:ext cx="3514725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Cranispinal radiation + adjunct CT</a:t>
            </a:r>
          </a:p>
          <a:p>
            <a:pPr algn="ctr"/>
            <a:r>
              <a:rPr lang="en-US" sz="1600" b="1"/>
              <a:t> ( CCNU, cisplatin vincristine </a:t>
            </a:r>
          </a:p>
          <a:p>
            <a:pPr algn="ctr"/>
            <a:r>
              <a:rPr lang="en-US" sz="1600" b="1"/>
              <a:t>or CT on research protocol</a:t>
            </a: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6172200" y="3505200"/>
            <a:ext cx="3857625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 b="1"/>
          </a:p>
          <a:p>
            <a:pPr algn="ctr"/>
            <a:r>
              <a:rPr lang="en-US" sz="1600" b="1"/>
              <a:t>Chemotherapy (No standard regimen) </a:t>
            </a:r>
          </a:p>
          <a:p>
            <a:pPr algn="ctr"/>
            <a:endParaRPr lang="en-US" sz="1600" b="1"/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6858000" y="4800600"/>
            <a:ext cx="291465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Follow  OR </a:t>
            </a:r>
          </a:p>
          <a:p>
            <a:pPr algn="ctr"/>
            <a:r>
              <a:rPr lang="en-US" sz="1600" b="1"/>
              <a:t>Delayed RT till 3 years old</a:t>
            </a:r>
          </a:p>
        </p:txBody>
      </p:sp>
      <p:sp>
        <p:nvSpPr>
          <p:cNvPr id="55308" name="Line 25"/>
          <p:cNvSpPr>
            <a:spLocks noChangeShapeType="1"/>
          </p:cNvSpPr>
          <p:nvPr/>
        </p:nvSpPr>
        <p:spPr bwMode="auto">
          <a:xfrm>
            <a:off x="5057775" y="2057400"/>
            <a:ext cx="154305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26"/>
          <p:cNvSpPr>
            <a:spLocks noChangeShapeType="1"/>
          </p:cNvSpPr>
          <p:nvPr/>
        </p:nvSpPr>
        <p:spPr bwMode="auto">
          <a:xfrm flipH="1">
            <a:off x="1200150" y="3048000"/>
            <a:ext cx="1371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28"/>
          <p:cNvSpPr>
            <a:spLocks noChangeShapeType="1"/>
          </p:cNvSpPr>
          <p:nvPr/>
        </p:nvSpPr>
        <p:spPr bwMode="auto">
          <a:xfrm>
            <a:off x="1200150" y="38862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29"/>
          <p:cNvSpPr>
            <a:spLocks noChangeShapeType="1"/>
          </p:cNvSpPr>
          <p:nvPr/>
        </p:nvSpPr>
        <p:spPr bwMode="auto">
          <a:xfrm>
            <a:off x="4371975" y="4038600"/>
            <a:ext cx="50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30"/>
          <p:cNvSpPr>
            <a:spLocks noChangeShapeType="1"/>
          </p:cNvSpPr>
          <p:nvPr/>
        </p:nvSpPr>
        <p:spPr bwMode="auto">
          <a:xfrm>
            <a:off x="7543800" y="2743200"/>
            <a:ext cx="600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Line 31"/>
          <p:cNvSpPr>
            <a:spLocks noChangeShapeType="1"/>
          </p:cNvSpPr>
          <p:nvPr/>
        </p:nvSpPr>
        <p:spPr bwMode="auto">
          <a:xfrm>
            <a:off x="8143875" y="2819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32"/>
          <p:cNvSpPr>
            <a:spLocks noChangeShapeType="1"/>
          </p:cNvSpPr>
          <p:nvPr/>
        </p:nvSpPr>
        <p:spPr bwMode="auto">
          <a:xfrm>
            <a:off x="8143875" y="40386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33"/>
          <p:cNvSpPr>
            <a:spLocks noChangeShapeType="1"/>
          </p:cNvSpPr>
          <p:nvPr/>
        </p:nvSpPr>
        <p:spPr bwMode="auto">
          <a:xfrm>
            <a:off x="2657475" y="3048000"/>
            <a:ext cx="1543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Line 25"/>
          <p:cNvSpPr>
            <a:spLocks noChangeShapeType="1"/>
          </p:cNvSpPr>
          <p:nvPr/>
        </p:nvSpPr>
        <p:spPr bwMode="auto">
          <a:xfrm flipH="1">
            <a:off x="3257550" y="2057400"/>
            <a:ext cx="1543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4350" y="685800"/>
            <a:ext cx="92583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Management</a:t>
            </a:r>
            <a:r>
              <a:rPr lang="en-US">
                <a:latin typeface="Calibri" charset="0"/>
              </a:rPr>
              <a:t>……</a:t>
            </a:r>
            <a:r>
              <a:rPr lang="en-US">
                <a:latin typeface="Arial Unicode MS" charset="0"/>
              </a:rPr>
              <a:t>.. </a:t>
            </a:r>
            <a:r>
              <a:rPr lang="en-US" sz="4000" b="1">
                <a:latin typeface="Arial Unicode MS" charset="0"/>
              </a:rPr>
              <a:t>Surgery</a:t>
            </a:r>
            <a:endParaRPr lang="en-US" sz="4000" b="1" i="1">
              <a:solidFill>
                <a:srgbClr val="FFFF00"/>
              </a:solidFill>
              <a:latin typeface="Arial Unicode MS" charset="0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495300" y="1981200"/>
            <a:ext cx="8743950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ahoma" pitchFamily="34" charset="0"/>
                <a:ea typeface="+mn-ea"/>
                <a:cs typeface="Times New Roman" pitchFamily="18" charset="0"/>
              </a:rPr>
              <a:t>Gross Total Resection, if possible (arises from roof of fourth ventricle- soft reddish vascular with some times sugar coating).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ahoma" pitchFamily="34" charset="0"/>
                <a:ea typeface="+mn-ea"/>
                <a:cs typeface="Times New Roman" pitchFamily="18" charset="0"/>
              </a:rPr>
              <a:t>Brainstem damage should be avoided.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ahoma" pitchFamily="34" charset="0"/>
                <a:ea typeface="+mn-ea"/>
                <a:cs typeface="Times New Roman" pitchFamily="18" charset="0"/>
              </a:rPr>
              <a:t>Resolution of natural CSF pathways.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US" dirty="0" smtClean="0">
                <a:latin typeface="Tahoma" pitchFamily="34" charset="0"/>
                <a:ea typeface="+mn-ea"/>
                <a:cs typeface="Times New Roman" pitchFamily="18" charset="0"/>
              </a:rPr>
              <a:t>SURGERY alone : </a:t>
            </a:r>
            <a:r>
              <a:rPr lang="en-US" b="1" dirty="0" smtClean="0">
                <a:latin typeface="Tahoma" pitchFamily="34" charset="0"/>
                <a:ea typeface="+mn-ea"/>
                <a:cs typeface="Times New Roman" pitchFamily="18" charset="0"/>
              </a:rPr>
              <a:t>NOT CURATIVE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endParaRPr lang="en-US" dirty="0" smtClean="0">
              <a:latin typeface="Tahoma" pitchFamily="34" charset="0"/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US" dirty="0" smtClean="0">
                <a:latin typeface="Tahoma" pitchFamily="34" charset="0"/>
                <a:ea typeface="+mn-ea"/>
                <a:cs typeface="Times New Roman" pitchFamily="18" charset="0"/>
              </a:rPr>
              <a:t>RADIOTHERAPY : Cornerstone of adjuvant  therapy.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endParaRPr lang="en-US" dirty="0" smtClean="0">
              <a:latin typeface="Tahoma" pitchFamily="34" charset="0"/>
              <a:ea typeface="+mn-ea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US" dirty="0" smtClean="0">
                <a:latin typeface="Tahoma" pitchFamily="34" charset="0"/>
                <a:ea typeface="+mn-ea"/>
                <a:cs typeface="Times New Roman" pitchFamily="18" charset="0"/>
              </a:rPr>
              <a:t>54 to 58 </a:t>
            </a:r>
            <a:r>
              <a:rPr lang="en-US" dirty="0" err="1" smtClean="0">
                <a:latin typeface="Tahoma" pitchFamily="34" charset="0"/>
                <a:ea typeface="+mn-ea"/>
                <a:cs typeface="Times New Roman" pitchFamily="18" charset="0"/>
              </a:rPr>
              <a:t>Gy</a:t>
            </a:r>
            <a:r>
              <a:rPr lang="en-US" dirty="0" smtClean="0">
                <a:latin typeface="Tahoma" pitchFamily="34" charset="0"/>
                <a:ea typeface="+mn-ea"/>
                <a:cs typeface="Times New Roman" pitchFamily="18" charset="0"/>
              </a:rPr>
              <a:t> - primary site  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US" dirty="0" smtClean="0">
                <a:latin typeface="Tahoma" pitchFamily="34" charset="0"/>
                <a:ea typeface="+mn-ea"/>
                <a:cs typeface="Times New Roman" pitchFamily="18" charset="0"/>
              </a:rPr>
              <a:t>35Gy           - </a:t>
            </a:r>
            <a:r>
              <a:rPr lang="en-US" dirty="0" err="1" smtClean="0">
                <a:latin typeface="Tahoma" pitchFamily="34" charset="0"/>
                <a:ea typeface="+mn-ea"/>
                <a:cs typeface="Times New Roman" pitchFamily="18" charset="0"/>
              </a:rPr>
              <a:t>craniospinal</a:t>
            </a:r>
            <a:r>
              <a:rPr lang="en-US" dirty="0" smtClean="0">
                <a:latin typeface="Tahoma" pitchFamily="34" charset="0"/>
                <a:ea typeface="+mn-ea"/>
                <a:cs typeface="Times New Roman" pitchFamily="18" charset="0"/>
              </a:rPr>
              <a:t> axis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latin typeface="Tahoma" pitchFamily="34" charset="0"/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219200"/>
            <a:ext cx="8743950" cy="1143000"/>
          </a:xfrm>
        </p:spPr>
        <p:txBody>
          <a:bodyPr/>
          <a:lstStyle/>
          <a:p>
            <a:pPr algn="ctr" eaLnBrk="1" hangingPunct="1"/>
            <a:r>
              <a:rPr lang="en-US" sz="3600" i="1">
                <a:solidFill>
                  <a:srgbClr val="FFFF00"/>
                </a:solidFill>
                <a:latin typeface="Arial Unicode MS" charset="0"/>
              </a:rPr>
              <a:t/>
            </a:r>
            <a:br>
              <a:rPr lang="en-US" sz="3600" i="1">
                <a:solidFill>
                  <a:srgbClr val="FFFF00"/>
                </a:solidFill>
                <a:latin typeface="Arial Unicode MS" charset="0"/>
              </a:rPr>
            </a:br>
            <a:r>
              <a:rPr lang="en-US" sz="3600" i="1">
                <a:solidFill>
                  <a:srgbClr val="FFFF00"/>
                </a:solidFill>
                <a:latin typeface="Arial Unicode MS" charset="0"/>
              </a:rPr>
              <a:t/>
            </a:r>
            <a:br>
              <a:rPr lang="en-US" sz="3600" i="1">
                <a:solidFill>
                  <a:srgbClr val="FFFF00"/>
                </a:solidFill>
                <a:latin typeface="Arial Unicode MS" charset="0"/>
              </a:rPr>
            </a:br>
            <a:r>
              <a:rPr lang="en-US" sz="3600" i="1">
                <a:solidFill>
                  <a:srgbClr val="FFFF00"/>
                </a:solidFill>
                <a:latin typeface="Arial Unicode MS" charset="0"/>
              </a:rPr>
              <a:t/>
            </a:r>
            <a:br>
              <a:rPr lang="en-US" sz="3600" i="1">
                <a:solidFill>
                  <a:srgbClr val="FFFF00"/>
                </a:solidFill>
                <a:latin typeface="Arial Unicode MS" charset="0"/>
              </a:rPr>
            </a:br>
            <a:r>
              <a:rPr lang="en-US" sz="3200" b="1">
                <a:latin typeface="Arial Unicode MS" charset="0"/>
              </a:rPr>
              <a:t>Management</a:t>
            </a:r>
            <a:r>
              <a:rPr lang="en-US" sz="3200" b="1">
                <a:latin typeface="Calibri" charset="0"/>
              </a:rPr>
              <a:t>……</a:t>
            </a:r>
            <a:r>
              <a:rPr lang="en-US" sz="3200" b="1">
                <a:latin typeface="Arial Unicode MS" charset="0"/>
              </a:rPr>
              <a:t>.. Recurrent Medulloblastoma</a:t>
            </a:r>
            <a:r>
              <a:rPr lang="en-US" sz="4800" b="1" i="1">
                <a:latin typeface="Arial Unicode MS" charset="0"/>
              </a:rPr>
              <a:t> </a:t>
            </a:r>
            <a:r>
              <a:rPr lang="en-US" sz="4800">
                <a:latin typeface="Arial Unicode MS" charset="0"/>
              </a:rPr>
              <a:t/>
            </a:r>
            <a:br>
              <a:rPr lang="en-US" sz="4800">
                <a:latin typeface="Arial Unicode MS" charset="0"/>
              </a:rPr>
            </a:br>
            <a:endParaRPr lang="en-US" sz="4800">
              <a:latin typeface="Arial Unicode MS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935163"/>
            <a:ext cx="9258300" cy="47704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 2" pitchFamily="18" charset="2"/>
              <a:buChar char=""/>
              <a:defRPr/>
            </a:pPr>
            <a:r>
              <a:rPr lang="en-US" dirty="0" smtClean="0">
                <a:latin typeface="Tahoma" pitchFamily="34" charset="0"/>
                <a:ea typeface="+mn-ea"/>
                <a:cs typeface="+mn-cs"/>
              </a:rPr>
              <a:t>Chemotherapy : limited due to chemo resistance in those patients who have previously undergone CT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Char char=""/>
              <a:defRPr/>
            </a:pPr>
            <a:r>
              <a:rPr lang="en-US" dirty="0" err="1" smtClean="0">
                <a:latin typeface="Tahoma" pitchFamily="34" charset="0"/>
                <a:ea typeface="+mn-ea"/>
                <a:cs typeface="+mn-cs"/>
              </a:rPr>
              <a:t>Redosing</a:t>
            </a:r>
            <a:r>
              <a:rPr lang="en-US" dirty="0" smtClean="0">
                <a:latin typeface="Tahoma" pitchFamily="34" charset="0"/>
                <a:ea typeface="+mn-ea"/>
                <a:cs typeface="+mn-cs"/>
              </a:rPr>
              <a:t> with RT avoided due to radiation necrosis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Char char=""/>
              <a:defRPr/>
            </a:pPr>
            <a:r>
              <a:rPr lang="en-US" dirty="0" smtClean="0">
                <a:latin typeface="Tahoma" pitchFamily="34" charset="0"/>
                <a:ea typeface="+mn-ea"/>
                <a:cs typeface="+mn-cs"/>
              </a:rPr>
              <a:t>High-dose chemotherapy with </a:t>
            </a:r>
            <a:r>
              <a:rPr lang="en-US" dirty="0" err="1" smtClean="0">
                <a:latin typeface="Tahoma" pitchFamily="34" charset="0"/>
                <a:ea typeface="+mn-ea"/>
                <a:cs typeface="+mn-cs"/>
              </a:rPr>
              <a:t>autologous</a:t>
            </a:r>
            <a:r>
              <a:rPr lang="en-US" dirty="0" smtClean="0">
                <a:latin typeface="Tahoma" pitchFamily="34" charset="0"/>
                <a:ea typeface="+mn-ea"/>
                <a:cs typeface="+mn-cs"/>
              </a:rPr>
              <a:t> SCR or </a:t>
            </a:r>
            <a:r>
              <a:rPr lang="en-US" dirty="0" err="1" smtClean="0">
                <a:latin typeface="Tahoma" pitchFamily="34" charset="0"/>
                <a:ea typeface="+mn-ea"/>
                <a:cs typeface="+mn-cs"/>
              </a:rPr>
              <a:t>autologous</a:t>
            </a:r>
            <a:r>
              <a:rPr lang="en-US" dirty="0" smtClean="0">
                <a:latin typeface="Tahoma" pitchFamily="34" charset="0"/>
                <a:ea typeface="+mn-ea"/>
                <a:cs typeface="+mn-cs"/>
              </a:rPr>
              <a:t> BMR:  subject of intense investigation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Tahoma" pitchFamily="34" charset="0"/>
                <a:ea typeface="+mn-ea"/>
                <a:cs typeface="+mn-cs"/>
              </a:rPr>
              <a:t>Prognosis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+mn-ea"/>
                <a:cs typeface="+mn-cs"/>
              </a:rPr>
              <a:t>5 - year recurrence-free survival rates : 55% - 67%.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+mn-ea"/>
                <a:cs typeface="+mn-cs"/>
              </a:rPr>
              <a:t>Most common site : </a:t>
            </a:r>
            <a:r>
              <a:rPr lang="en-US" b="1" dirty="0" smtClean="0">
                <a:latin typeface="Tahoma" pitchFamily="34" charset="0"/>
                <a:ea typeface="+mn-ea"/>
                <a:cs typeface="+mn-cs"/>
              </a:rPr>
              <a:t>PRIMARY TUMOR SITE</a:t>
            </a:r>
            <a:endParaRPr lang="en-US" dirty="0" smtClean="0"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9258300" cy="914400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Intra-axial Post Fossa Tumors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4095750" cy="48006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en-US" sz="2200" b="1">
                <a:latin typeface="Tahoma" charset="0"/>
              </a:rPr>
              <a:t>Adult</a:t>
            </a:r>
          </a:p>
          <a:p>
            <a:pPr eaLnBrk="1" hangingPunct="1">
              <a:spcAft>
                <a:spcPts val="600"/>
              </a:spcAft>
            </a:pPr>
            <a:r>
              <a:rPr lang="en-US" sz="2200">
                <a:latin typeface="Tahoma" charset="0"/>
              </a:rPr>
              <a:t>Metastasis 16%</a:t>
            </a:r>
          </a:p>
          <a:p>
            <a:pPr eaLnBrk="1" hangingPunct="1">
              <a:spcAft>
                <a:spcPts val="600"/>
              </a:spcAft>
            </a:pPr>
            <a:r>
              <a:rPr lang="en-US" sz="2200">
                <a:latin typeface="Tahoma" charset="0"/>
              </a:rPr>
              <a:t>Hemangioblastoma 7-12%</a:t>
            </a:r>
          </a:p>
          <a:p>
            <a:pPr eaLnBrk="1" hangingPunct="1">
              <a:spcAft>
                <a:spcPts val="600"/>
              </a:spcAft>
            </a:pPr>
            <a:r>
              <a:rPr lang="en-US" sz="2200">
                <a:latin typeface="Tahoma" charset="0"/>
              </a:rPr>
              <a:t>Pilocytic astrocytoma (2</a:t>
            </a:r>
            <a:r>
              <a:rPr lang="en-US" sz="2200" baseline="30000">
                <a:latin typeface="Tahoma" charset="0"/>
              </a:rPr>
              <a:t>nd</a:t>
            </a:r>
            <a:r>
              <a:rPr lang="en-US" sz="2200">
                <a:latin typeface="Tahoma" charset="0"/>
              </a:rPr>
              <a:t> decade)</a:t>
            </a:r>
          </a:p>
          <a:p>
            <a:pPr eaLnBrk="1" hangingPunct="1">
              <a:spcAft>
                <a:spcPts val="600"/>
              </a:spcAft>
            </a:pPr>
            <a:r>
              <a:rPr lang="en-US" sz="2200">
                <a:latin typeface="Tahoma" charset="0"/>
              </a:rPr>
              <a:t>Brain stem glioma (1% of adult tumor)</a:t>
            </a:r>
          </a:p>
          <a:p>
            <a:pPr eaLnBrk="1" hangingPunct="1">
              <a:spcAft>
                <a:spcPts val="600"/>
              </a:spcAft>
            </a:pPr>
            <a:r>
              <a:rPr lang="en-US" sz="2200">
                <a:latin typeface="Tahoma" charset="0"/>
              </a:rPr>
              <a:t>Choroid plexus tumor (&lt;1% of primary brain tumor)</a:t>
            </a:r>
          </a:p>
          <a:p>
            <a:pPr eaLnBrk="1" hangingPunct="1">
              <a:spcAft>
                <a:spcPts val="600"/>
              </a:spcAft>
            </a:pPr>
            <a:r>
              <a:rPr lang="en-US" sz="2200">
                <a:latin typeface="Tahoma" charset="0"/>
              </a:rPr>
              <a:t>Cerebellar liponeurocytoma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48300" y="1600200"/>
            <a:ext cx="44958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200" b="1" dirty="0" err="1">
                <a:latin typeface="Tahoma" pitchFamily="34" charset="0"/>
                <a:ea typeface="+mn-ea"/>
                <a:cs typeface="+mn-cs"/>
              </a:rPr>
              <a:t>Paediatric</a:t>
            </a:r>
            <a:endParaRPr lang="en-US" sz="2200" b="1" dirty="0">
              <a:latin typeface="Tahoma" pitchFamily="34" charset="0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Tahoma" pitchFamily="34" charset="0"/>
                <a:ea typeface="+mn-ea"/>
                <a:cs typeface="+mn-cs"/>
              </a:rPr>
              <a:t>PNET (including </a:t>
            </a: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medulloblastoma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) 27%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Cerebellar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 (</a:t>
            </a: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Pilocytic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astrocytoma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) 27%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Tahoma" pitchFamily="34" charset="0"/>
                <a:ea typeface="+mn-ea"/>
                <a:cs typeface="+mn-cs"/>
              </a:rPr>
              <a:t>Brain stem </a:t>
            </a: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glioma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 27%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Ependymoma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 15%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Tahoma" pitchFamily="34" charset="0"/>
                <a:ea typeface="+mn-ea"/>
                <a:cs typeface="+mn-cs"/>
              </a:rPr>
              <a:t>Choroid plexus </a:t>
            </a: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papilloma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 (&lt;1% of primary brain tumor)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Dermoid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 cyst (&lt;0.5% of primary </a:t>
            </a: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intraaxial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 tumor)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Tahoma" pitchFamily="34" charset="0"/>
                <a:ea typeface="+mn-ea"/>
                <a:cs typeface="+mn-cs"/>
              </a:rPr>
              <a:t>Atypical </a:t>
            </a: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teratoid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/ </a:t>
            </a:r>
            <a:r>
              <a:rPr lang="en-US" sz="2200" dirty="0" err="1">
                <a:latin typeface="Tahoma" pitchFamily="34" charset="0"/>
                <a:ea typeface="+mn-ea"/>
                <a:cs typeface="+mn-cs"/>
              </a:rPr>
              <a:t>rhabdoid</a:t>
            </a:r>
            <a:r>
              <a:rPr lang="en-US" sz="2200" dirty="0">
                <a:latin typeface="Tahoma" pitchFamily="34" charset="0"/>
                <a:ea typeface="+mn-ea"/>
                <a:cs typeface="+mn-cs"/>
              </a:rPr>
              <a:t> tumor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latin typeface="Calibri" charset="0"/>
              </a:rPr>
              <a:t>Ependymoma 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latin typeface="Constantia" charset="0"/>
              </a:rPr>
              <a:t>10% of brain tumors in children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latin typeface="Constantia" charset="0"/>
              </a:rPr>
              <a:t>Peak age  - 0-4yrs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latin typeface="Constantia" charset="0"/>
              </a:rPr>
              <a:t>Male preponderance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latin typeface="Constantia" charset="0"/>
              </a:rPr>
              <a:t>Children 90% in cranium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latin typeface="Constantia" charset="0"/>
              </a:rPr>
              <a:t>Adults  in spinal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latin typeface="Calibri" charset="0"/>
              </a:rPr>
              <a:t>EPENDYMOMA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MYXOPAPILLARY  (WHO Grade 1)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SUBEPENDYMOMA (WHO Grade 1)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Ependymoma  (WHO Grade 2)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  Cellular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  Papillary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  Clear cell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  Tanycytic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Anaplastic ependymoma (WHO Grade 3)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52400"/>
            <a:ext cx="874395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Ependymoma </a:t>
            </a:r>
            <a:r>
              <a:rPr lang="en-US">
                <a:latin typeface="Calibri" charset="0"/>
              </a:rPr>
              <a:t>……</a:t>
            </a:r>
            <a:r>
              <a:rPr lang="en-US">
                <a:latin typeface="Arial Unicode MS" charset="0"/>
              </a:rPr>
              <a:t>.. Imaging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286250" cy="4495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endParaRPr lang="en-US" sz="2000">
              <a:solidFill>
                <a:srgbClr val="FFFF00"/>
              </a:solidFill>
              <a:latin typeface="Arial Unicode MS" charset="0"/>
            </a:endParaRP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</a:rPr>
              <a:t>   </a:t>
            </a:r>
            <a:r>
              <a:rPr lang="en-US">
                <a:latin typeface="Arial Unicode MS" charset="0"/>
              </a:rPr>
              <a:t>CT :  Typically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latin typeface="Arial Unicode MS" charset="0"/>
              </a:rPr>
              <a:t>  isodense with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latin typeface="Arial Unicode MS" charset="0"/>
              </a:rPr>
              <a:t>  heterogenous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latin typeface="Arial Unicode MS" charset="0"/>
              </a:rPr>
              <a:t>  enhancement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endParaRPr lang="en-US">
              <a:latin typeface="Arial Unicode MS" charset="0"/>
            </a:endParaRP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latin typeface="Arial Unicode MS" charset="0"/>
              </a:rPr>
              <a:t>  Calcification :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latin typeface="Arial Unicode MS" charset="0"/>
              </a:rPr>
              <a:t>  common ( can be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latin typeface="Arial Unicode MS" charset="0"/>
              </a:rPr>
              <a:t>  seen in one half of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latin typeface="Arial Unicode MS" charset="0"/>
              </a:rPr>
              <a:t>  cases) </a:t>
            </a:r>
          </a:p>
        </p:txBody>
      </p:sp>
      <p:pic>
        <p:nvPicPr>
          <p:cNvPr id="62467" name="Picture 4" descr="mri01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t="6750" r="15836" b="7173"/>
          <a:stretch>
            <a:fillRect/>
          </a:stretch>
        </p:blipFill>
        <p:spPr>
          <a:xfrm>
            <a:off x="5753100" y="2057400"/>
            <a:ext cx="3124200" cy="38862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Ependymoma</a:t>
            </a:r>
            <a:r>
              <a:rPr lang="en-US">
                <a:latin typeface="Calibri" charset="0"/>
              </a:rPr>
              <a:t>…</a:t>
            </a:r>
            <a:r>
              <a:rPr lang="en-US">
                <a:latin typeface="Arial Unicode MS" charset="0"/>
              </a:rPr>
              <a:t>..MRI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981200"/>
            <a:ext cx="8915400" cy="40386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>
                <a:latin typeface="Arial Unicode MS" charset="0"/>
              </a:rPr>
              <a:t>On MRI, heterogeneous secondary to necrosis, hemorrhage and  calcification.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>
                <a:latin typeface="Arial Unicode MS" charset="0"/>
              </a:rPr>
              <a:t>Heterogenous contrast  enhancement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>
                <a:latin typeface="Arial Unicode MS" charset="0"/>
              </a:rPr>
              <a:t>Plasticity</a:t>
            </a:r>
          </a:p>
          <a:p>
            <a:pPr lvl="1" algn="just" eaLnBrk="1" hangingPunct="1">
              <a:lnSpc>
                <a:spcPct val="150000"/>
              </a:lnSpc>
              <a:buFontTx/>
              <a:buChar char="•"/>
            </a:pPr>
            <a:r>
              <a:rPr lang="en-US">
                <a:latin typeface="Arial Unicode MS" charset="0"/>
              </a:rPr>
              <a:t>Extension to the cerebellopontine angle is characteristic of  ependymomas</a:t>
            </a:r>
          </a:p>
          <a:p>
            <a:pPr algn="just" eaLnBrk="1" hangingPunct="1">
              <a:lnSpc>
                <a:spcPct val="150000"/>
              </a:lnSpc>
              <a:buFont typeface="Wingdings 2" charset="0"/>
              <a:buNone/>
            </a:pPr>
            <a:endParaRPr lang="en-US" sz="2800">
              <a:latin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Ependymoma</a:t>
            </a:r>
            <a:r>
              <a:rPr lang="en-US">
                <a:latin typeface="Calibri" charset="0"/>
              </a:rPr>
              <a:t>…</a:t>
            </a:r>
            <a:r>
              <a:rPr lang="en-US">
                <a:latin typeface="Arial Unicode MS" charset="0"/>
              </a:rPr>
              <a:t>..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752600"/>
            <a:ext cx="9372600" cy="49530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lnSpc>
                <a:spcPct val="2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Arial Unicode MS" pitchFamily="34" charset="-128"/>
                <a:ea typeface="+mn-ea"/>
                <a:cs typeface="+mn-cs"/>
              </a:rPr>
              <a:t>INTRA OP- </a:t>
            </a:r>
            <a:r>
              <a:rPr lang="en-US" sz="2800" dirty="0" smtClean="0">
                <a:latin typeface="Arial Unicode MS" pitchFamily="34" charset="-128"/>
                <a:ea typeface="+mn-ea"/>
                <a:cs typeface="+mn-cs"/>
              </a:rPr>
              <a:t>Tumor arises from the floor and is </a:t>
            </a:r>
            <a:r>
              <a:rPr lang="en-US" sz="2800" dirty="0" err="1" smtClean="0">
                <a:latin typeface="Arial Unicode MS" pitchFamily="34" charset="-128"/>
                <a:ea typeface="+mn-ea"/>
                <a:cs typeface="+mn-cs"/>
              </a:rPr>
              <a:t>greyish</a:t>
            </a:r>
            <a:r>
              <a:rPr lang="en-US" sz="2800" dirty="0" smtClean="0">
                <a:latin typeface="Arial Unicode MS" pitchFamily="34" charset="-128"/>
                <a:ea typeface="+mn-ea"/>
                <a:cs typeface="+mn-cs"/>
              </a:rPr>
              <a:t>   </a:t>
            </a:r>
            <a:r>
              <a:rPr lang="en-US" sz="2800" dirty="0" err="1" smtClean="0">
                <a:latin typeface="Arial Unicode MS" pitchFamily="34" charset="-128"/>
                <a:ea typeface="+mn-ea"/>
                <a:cs typeface="+mn-cs"/>
              </a:rPr>
              <a:t>lobulated</a:t>
            </a:r>
            <a:r>
              <a:rPr lang="en-US" sz="2800" dirty="0" smtClean="0">
                <a:latin typeface="Arial Unicode MS" pitchFamily="34" charset="-128"/>
                <a:ea typeface="+mn-ea"/>
                <a:cs typeface="+mn-cs"/>
              </a:rPr>
              <a:t> gritty and firm</a:t>
            </a:r>
          </a:p>
          <a:p>
            <a:pPr marL="274320" indent="-274320" eaLnBrk="1" fontAlgn="auto" hangingPunct="1">
              <a:lnSpc>
                <a:spcPct val="2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Arial Unicode MS" pitchFamily="34" charset="-128"/>
                <a:ea typeface="+mn-ea"/>
                <a:cs typeface="+mn-cs"/>
              </a:rPr>
              <a:t>Staging: </a:t>
            </a:r>
            <a:r>
              <a:rPr lang="en-US" sz="2800" dirty="0" smtClean="0">
                <a:latin typeface="Arial Unicode MS" pitchFamily="34" charset="-128"/>
                <a:ea typeface="+mn-ea"/>
                <a:cs typeface="+mn-cs"/>
              </a:rPr>
              <a:t>No conventional staging criteria.</a:t>
            </a:r>
          </a:p>
          <a:p>
            <a:pPr marL="274320" indent="-274320" eaLnBrk="1" fontAlgn="auto" hangingPunct="1">
              <a:lnSpc>
                <a:spcPct val="2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 Unicode MS" pitchFamily="34" charset="-128"/>
                <a:ea typeface="+mn-ea"/>
                <a:cs typeface="+mn-cs"/>
              </a:rPr>
              <a:t>Postoperative MRI is recommended within 48  hours</a:t>
            </a:r>
            <a:endParaRPr lang="en-US" sz="2800" dirty="0" smtClean="0">
              <a:solidFill>
                <a:srgbClr val="FFFF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Arial Unicode MS" charset="0"/>
              </a:rPr>
              <a:t>Ependymoma</a:t>
            </a:r>
            <a:r>
              <a:rPr lang="en-US" sz="3200" b="1">
                <a:latin typeface="Calibri" charset="0"/>
              </a:rPr>
              <a:t>…</a:t>
            </a:r>
            <a:r>
              <a:rPr lang="en-US" sz="3200" b="1">
                <a:latin typeface="Arial Unicode MS" charset="0"/>
              </a:rPr>
              <a:t>Role of Radiotherapy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935163"/>
            <a:ext cx="9258300" cy="4618037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+mn-ea"/>
                <a:cs typeface="Times New Roman" pitchFamily="18" charset="0"/>
              </a:rPr>
              <a:t>Post-operative radiation recommended for patients older than 3 years.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+mn-ea"/>
                <a:cs typeface="Times New Roman" pitchFamily="18" charset="0"/>
              </a:rPr>
              <a:t>Stereotactic </a:t>
            </a:r>
            <a:r>
              <a:rPr lang="en-US" sz="2800" dirty="0" err="1" smtClean="0">
                <a:latin typeface="Tahoma" pitchFamily="34" charset="0"/>
                <a:ea typeface="+mn-ea"/>
                <a:cs typeface="Times New Roman" pitchFamily="18" charset="0"/>
              </a:rPr>
              <a:t>radiosurgery</a:t>
            </a:r>
            <a:r>
              <a:rPr lang="en-US" sz="2800" dirty="0" smtClean="0">
                <a:latin typeface="Tahoma" pitchFamily="34" charset="0"/>
                <a:ea typeface="+mn-ea"/>
                <a:cs typeface="Times New Roman" pitchFamily="18" charset="0"/>
              </a:rPr>
              <a:t> : Therapeutic option in patients with residual, </a:t>
            </a:r>
            <a:r>
              <a:rPr lang="en-US" sz="2800" dirty="0" err="1" smtClean="0">
                <a:latin typeface="Tahoma" pitchFamily="34" charset="0"/>
                <a:ea typeface="+mn-ea"/>
                <a:cs typeface="Times New Roman" pitchFamily="18" charset="0"/>
              </a:rPr>
              <a:t>unresectable</a:t>
            </a:r>
            <a:r>
              <a:rPr lang="en-US" sz="2800" dirty="0" smtClean="0">
                <a:latin typeface="Tahoma" pitchFamily="34" charset="0"/>
                <a:ea typeface="+mn-ea"/>
                <a:cs typeface="Times New Roman" pitchFamily="18" charset="0"/>
              </a:rPr>
              <a:t> or recurrent tumor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800" b="1" dirty="0" smtClean="0">
              <a:solidFill>
                <a:schemeClr val="tx2"/>
              </a:solidFill>
              <a:latin typeface="Tahoma" pitchFamily="34" charset="0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Tahoma" pitchFamily="34" charset="0"/>
                <a:ea typeface="+mn-ea"/>
                <a:cs typeface="+mn-cs"/>
              </a:rPr>
              <a:t>Role of Chemotherapy</a:t>
            </a:r>
            <a:endParaRPr lang="en-US" sz="2800" b="1" dirty="0" smtClean="0">
              <a:solidFill>
                <a:schemeClr val="tx2"/>
              </a:solidFill>
              <a:latin typeface="Tahoma" pitchFamily="34" charset="0"/>
              <a:ea typeface="+mn-ea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ea typeface="+mn-ea"/>
                <a:cs typeface="Times New Roman" pitchFamily="18" charset="0"/>
              </a:rPr>
              <a:t>May be useful &lt; 3 years : Delay cranial  radiation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ea typeface="+mn-ea"/>
                <a:cs typeface="Times New Roman" pitchFamily="18" charset="0"/>
              </a:rPr>
              <a:t>Childhood intracranial </a:t>
            </a:r>
            <a:r>
              <a:rPr lang="en-US" sz="2800" dirty="0" err="1" smtClean="0">
                <a:latin typeface="Tahoma" pitchFamily="34" charset="0"/>
                <a:ea typeface="+mn-ea"/>
                <a:cs typeface="Times New Roman" pitchFamily="18" charset="0"/>
              </a:rPr>
              <a:t>ependymomas</a:t>
            </a:r>
            <a:r>
              <a:rPr lang="en-US" sz="2800" dirty="0" smtClean="0">
                <a:latin typeface="Tahoma" pitchFamily="34" charset="0"/>
                <a:ea typeface="+mn-ea"/>
                <a:cs typeface="Times New Roman" pitchFamily="18" charset="0"/>
              </a:rPr>
              <a:t> : in general chemo-resistant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2914650" y="660400"/>
            <a:ext cx="4029075" cy="5334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/>
              <a:t> AIIMS Protocol</a:t>
            </a: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solidFill>
              <a:srgbClr val="FFF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/>
              <a:t>         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285875" y="1727200"/>
            <a:ext cx="3514725" cy="10668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/>
              <a:t>Low Grade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CSF -VE  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2143125" y="3556000"/>
            <a:ext cx="1628775" cy="4572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/>
              <a:t>Surgery</a:t>
            </a: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7286625" y="3632200"/>
            <a:ext cx="1285875" cy="4572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/>
              <a:t>Surgery</a:t>
            </a: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514350" y="5003800"/>
            <a:ext cx="4629150" cy="10160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Radiotherapy</a:t>
            </a:r>
          </a:p>
          <a:p>
            <a:pPr algn="ctr"/>
            <a:r>
              <a:rPr lang="en-US" sz="2000"/>
              <a:t>56Gy / 28# / 5.5 wks</a:t>
            </a:r>
          </a:p>
          <a:p>
            <a:pPr algn="ctr"/>
            <a:r>
              <a:rPr lang="en-US" sz="2000"/>
              <a:t>(50 Gy followed by a boost of  6 Gy)</a:t>
            </a: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6000750" y="5461000"/>
            <a:ext cx="4029075" cy="10160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Surgery  followed   by </a:t>
            </a:r>
          </a:p>
          <a:p>
            <a:pPr algn="ctr"/>
            <a:r>
              <a:rPr lang="en-US" sz="2000"/>
              <a:t>CSI    and 6 cycles    chemotherapy</a:t>
            </a:r>
            <a:r>
              <a:rPr lang="en-US"/>
              <a:t>.</a:t>
            </a:r>
          </a:p>
        </p:txBody>
      </p:sp>
      <p:sp>
        <p:nvSpPr>
          <p:cNvPr id="66568" name="Rectangle 9"/>
          <p:cNvSpPr>
            <a:spLocks noChangeArrowheads="1"/>
          </p:cNvSpPr>
          <p:nvPr/>
        </p:nvSpPr>
        <p:spPr bwMode="auto">
          <a:xfrm>
            <a:off x="6343650" y="1727200"/>
            <a:ext cx="2914650" cy="9906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/>
              <a:t>High grade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CSF + VE</a:t>
            </a: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2828925" y="2946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</a:ln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7886700" y="2717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</a:ln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2828925" y="4165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</a:ln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7886700" y="4394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</a:ln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09600"/>
            <a:ext cx="9258300" cy="990600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Cerebellar (Pilocytic astrocytoma)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874838"/>
            <a:ext cx="9772650" cy="45259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+mn-ea"/>
                <a:cs typeface="+mn-cs"/>
              </a:rPr>
              <a:t>10-20% of pediatric brain </a:t>
            </a:r>
            <a:r>
              <a:rPr lang="en-US" sz="2800" dirty="0" err="1" smtClean="0">
                <a:latin typeface="Tahoma" pitchFamily="34" charset="0"/>
                <a:ea typeface="+mn-ea"/>
                <a:cs typeface="+mn-cs"/>
              </a:rPr>
              <a:t>tumour</a:t>
            </a:r>
            <a:endParaRPr lang="en-US" sz="2800" dirty="0" smtClean="0">
              <a:latin typeface="Tahoma" pitchFamily="34" charset="0"/>
              <a:ea typeface="+mn-ea"/>
              <a:cs typeface="+mn-cs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>
                <a:latin typeface="Tahoma" pitchFamily="34" charset="0"/>
                <a:ea typeface="+mn-ea"/>
                <a:cs typeface="+mn-cs"/>
              </a:rPr>
              <a:t>Pilocytic</a:t>
            </a:r>
            <a:r>
              <a:rPr lang="en-US" sz="2800" dirty="0" smtClean="0"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2800" dirty="0" err="1" smtClean="0">
                <a:latin typeface="Tahoma" pitchFamily="34" charset="0"/>
                <a:ea typeface="+mn-ea"/>
                <a:cs typeface="+mn-cs"/>
              </a:rPr>
              <a:t>astrocytoma</a:t>
            </a:r>
            <a:r>
              <a:rPr lang="en-US" sz="2800" dirty="0" smtClean="0">
                <a:latin typeface="Tahoma" pitchFamily="34" charset="0"/>
                <a:ea typeface="+mn-ea"/>
                <a:cs typeface="+mn-cs"/>
              </a:rPr>
              <a:t> is the most common pediatric central nervous  system </a:t>
            </a:r>
            <a:r>
              <a:rPr lang="en-US" sz="2800" dirty="0" err="1" smtClean="0">
                <a:latin typeface="Tahoma" pitchFamily="34" charset="0"/>
                <a:ea typeface="+mn-ea"/>
                <a:cs typeface="+mn-cs"/>
              </a:rPr>
              <a:t>glial</a:t>
            </a:r>
            <a:r>
              <a:rPr lang="en-US" sz="2800" dirty="0" smtClean="0">
                <a:latin typeface="Tahoma" pitchFamily="34" charset="0"/>
                <a:ea typeface="+mn-ea"/>
                <a:cs typeface="+mn-cs"/>
              </a:rPr>
              <a:t> neoplasm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+mn-ea"/>
                <a:cs typeface="+mn-cs"/>
              </a:rPr>
              <a:t>Benign : extremely high survival rate 94% at 10 years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Tahoma" pitchFamily="34" charset="0"/>
                <a:ea typeface="+mn-ea"/>
                <a:cs typeface="+mn-cs"/>
              </a:rPr>
              <a:t>Most patients present in the first 2 decades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9258300" cy="1143000"/>
          </a:xfrm>
        </p:spPr>
        <p:txBody>
          <a:bodyPr/>
          <a:lstStyle/>
          <a:p>
            <a:pPr algn="ctr" eaLnBrk="1" hangingPunct="1"/>
            <a:r>
              <a:rPr lang="en-US">
                <a:latin typeface="Arial Unicode MS" charset="0"/>
              </a:rPr>
              <a:t>Pilocytic astrocytoma</a:t>
            </a:r>
            <a:r>
              <a:rPr lang="en-US">
                <a:latin typeface="Calibri" charset="0"/>
              </a:rPr>
              <a:t>…</a:t>
            </a:r>
            <a:r>
              <a:rPr lang="en-US">
                <a:latin typeface="Arial Unicode MS" charset="0"/>
              </a:rPr>
              <a:t>.MRI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81200"/>
            <a:ext cx="8743950" cy="4876800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400" dirty="0" smtClean="0">
                <a:solidFill>
                  <a:srgbClr val="FFFF00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en-US" sz="2000" dirty="0" smtClean="0">
                <a:latin typeface="Arial Unicode MS" pitchFamily="34" charset="-128"/>
                <a:ea typeface="+mn-ea"/>
                <a:cs typeface="+mn-cs"/>
              </a:rPr>
              <a:t>Four predominant imaging patterns 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>
              <a:latin typeface="Arial Unicode MS" pitchFamily="34" charset="-128"/>
              <a:ea typeface="+mn-ea"/>
              <a:cs typeface="+mn-cs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  <a:ea typeface="+mn-ea"/>
                <a:cs typeface="+mn-cs"/>
              </a:rPr>
              <a:t>      Mass with a </a:t>
            </a:r>
            <a:r>
              <a:rPr lang="en-US" sz="2400" dirty="0" err="1" smtClean="0">
                <a:latin typeface="+mj-lt"/>
                <a:ea typeface="+mn-ea"/>
                <a:cs typeface="+mn-cs"/>
              </a:rPr>
              <a:t>nonenhancing</a:t>
            </a:r>
            <a:r>
              <a:rPr lang="en-US" sz="2400" dirty="0" smtClean="0">
                <a:latin typeface="+mj-lt"/>
                <a:ea typeface="+mn-ea"/>
                <a:cs typeface="+mn-cs"/>
              </a:rPr>
              <a:t> cyst and an intensely  enhancing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  <a:ea typeface="+mn-ea"/>
                <a:cs typeface="+mn-cs"/>
              </a:rPr>
              <a:t>      mural nodule (21%)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latin typeface="+mj-lt"/>
              <a:ea typeface="+mn-ea"/>
              <a:cs typeface="+mn-cs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  <a:ea typeface="+mn-ea"/>
                <a:cs typeface="+mn-cs"/>
              </a:rPr>
              <a:t>      Mass with an enhancing cyst wall and an  intensely enhancing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  <a:ea typeface="+mn-ea"/>
                <a:cs typeface="+mn-cs"/>
              </a:rPr>
              <a:t>      mural nodule (46%)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latin typeface="+mj-lt"/>
              <a:ea typeface="+mn-ea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i="1" dirty="0" smtClean="0">
                <a:latin typeface="+mj-lt"/>
                <a:ea typeface="+mn-ea"/>
                <a:cs typeface="+mn-cs"/>
              </a:rPr>
              <a:t>      </a:t>
            </a:r>
            <a:r>
              <a:rPr lang="en-US" sz="2400" dirty="0" smtClean="0">
                <a:latin typeface="+mj-lt"/>
                <a:ea typeface="+mn-ea"/>
                <a:cs typeface="+mn-cs"/>
              </a:rPr>
              <a:t>Necrotic mass with a central </a:t>
            </a:r>
            <a:r>
              <a:rPr lang="en-US" sz="2400" dirty="0" err="1" smtClean="0">
                <a:latin typeface="+mj-lt"/>
                <a:ea typeface="+mn-ea"/>
                <a:cs typeface="+mn-cs"/>
              </a:rPr>
              <a:t>nonenhancing</a:t>
            </a:r>
            <a:r>
              <a:rPr lang="en-US" sz="2400" dirty="0" smtClean="0">
                <a:latin typeface="+mj-lt"/>
                <a:ea typeface="+mn-ea"/>
                <a:cs typeface="+mn-cs"/>
              </a:rPr>
              <a:t> zone  (16%), and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 smtClean="0">
              <a:latin typeface="+mj-lt"/>
              <a:ea typeface="+mn-ea"/>
              <a:cs typeface="+mn-cs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i="1" dirty="0" smtClean="0">
                <a:latin typeface="+mj-lt"/>
                <a:ea typeface="+mn-ea"/>
                <a:cs typeface="+mn-cs"/>
              </a:rPr>
              <a:t>     </a:t>
            </a:r>
            <a:r>
              <a:rPr lang="en-US" sz="2400" dirty="0" smtClean="0">
                <a:latin typeface="+mj-lt"/>
                <a:ea typeface="+mn-ea"/>
                <a:cs typeface="+mn-cs"/>
              </a:rPr>
              <a:t> Predominantly solid mass with minimal to no  cyst like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 smtClean="0">
                <a:latin typeface="+mj-lt"/>
                <a:ea typeface="+mn-ea"/>
                <a:cs typeface="+mn-cs"/>
              </a:rPr>
              <a:t>      component  (17%)</a:t>
            </a:r>
            <a:endParaRPr lang="en-US" sz="2400" dirty="0" smtClean="0">
              <a:latin typeface="+mj-lt"/>
              <a:ea typeface="+mn-ea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>
              <a:latin typeface="Arial Unicode MS" pitchFamily="34" charset="-128"/>
              <a:ea typeface="+mn-ea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lphaLcParenBoth"/>
              <a:defRPr/>
            </a:pPr>
            <a:endParaRPr lang="en-US" sz="2000" dirty="0" smtClean="0">
              <a:latin typeface="Arial Unicode MS" pitchFamily="34" charset="-128"/>
              <a:ea typeface="+mn-ea"/>
              <a:cs typeface="+mn-cs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00" dirty="0" smtClean="0">
              <a:latin typeface="Arial Unicode MS" pitchFamily="34" charset="-128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09600"/>
            <a:ext cx="9258300" cy="1143000"/>
          </a:xfrm>
        </p:spPr>
        <p:txBody>
          <a:bodyPr/>
          <a:lstStyle/>
          <a:p>
            <a:pPr algn="just" eaLnBrk="1" hangingPunct="1"/>
            <a:r>
              <a:rPr lang="en-US" sz="4400" b="1">
                <a:latin typeface="Arial Unicode MS" charset="0"/>
              </a:rPr>
              <a:t>Pilocytic astrocytoma</a:t>
            </a:r>
            <a:r>
              <a:rPr lang="en-US" sz="4400" b="1">
                <a:latin typeface="Calibri" charset="0"/>
              </a:rPr>
              <a:t>…</a:t>
            </a:r>
            <a:r>
              <a:rPr lang="en-US" sz="4400" b="1">
                <a:latin typeface="Arial Unicode MS" charset="0"/>
              </a:rPr>
              <a:t>.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Surgical resection  of cerebellar pilocytic astrocytomas is considered the treatment of choice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Resection of mural nodule – key surgical objective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Resection of cyst wall – controversial ??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Radiation therapy is strictly avoided, given its risk of causing  significant morbidity in children younger than 5 years of age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14350" y="579438"/>
            <a:ext cx="9258300" cy="792162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Extra-axial Lesion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14350" y="1752600"/>
            <a:ext cx="927735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Vestibular schwannoma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Meningioma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Epidermoid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Metastases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Trigeminal neuroma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Facial nerve neuroma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ahoma" charset="0"/>
              </a:rPr>
              <a:t>Arachnoid cyst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latin typeface="Calibri" charset="0"/>
              </a:rPr>
              <a:t>Brainstem gliomas (BSG)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75% in children, 25 % in adults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Median-6.5years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1 % of pediatric brain tumors and 25 % of pediatric post </a:t>
            </a:r>
            <a:r>
              <a:rPr lang="en-US" dirty="0" err="1" smtClean="0">
                <a:latin typeface="+mj-lt"/>
                <a:ea typeface="+mn-ea"/>
                <a:cs typeface="+mn-cs"/>
              </a:rPr>
              <a:t>fossa</a:t>
            </a:r>
            <a:r>
              <a:rPr lang="en-US" dirty="0" smtClean="0">
                <a:latin typeface="+mj-lt"/>
                <a:ea typeface="+mn-ea"/>
                <a:cs typeface="+mn-cs"/>
              </a:rPr>
              <a:t> tumors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75% diffuse variety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Either very benign or malignant  </a:t>
            </a:r>
            <a:endParaRPr lang="en-US" dirty="0"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95300" y="1066800"/>
            <a:ext cx="9772650" cy="838200"/>
          </a:xfrm>
        </p:spPr>
        <p:txBody>
          <a:bodyPr/>
          <a:lstStyle/>
          <a:p>
            <a:pPr eaLnBrk="1" hangingPunct="1"/>
            <a:r>
              <a:rPr lang="en-US" sz="4400" b="1">
                <a:latin typeface="Calibri" charset="0"/>
              </a:rPr>
              <a:t>HALLMARKS OF BSG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solidFill>
                  <a:srgbClr val="03495C"/>
                </a:solidFill>
                <a:latin typeface="Calibri" charset="0"/>
              </a:rPr>
              <a:t>Bilateral long tract signs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solidFill>
                  <a:srgbClr val="03495C"/>
                </a:solidFill>
                <a:latin typeface="Calibri" charset="0"/>
              </a:rPr>
              <a:t>Bilateral multiple contiguous cranial nerve palsies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solidFill>
                  <a:srgbClr val="03495C"/>
                </a:solidFill>
                <a:latin typeface="Calibri" charset="0"/>
              </a:rPr>
              <a:t>Horner</a:t>
            </a:r>
            <a:r>
              <a:rPr lang="ja-JP" altLang="en-US">
                <a:solidFill>
                  <a:srgbClr val="03495C"/>
                </a:solidFill>
                <a:latin typeface="Calibri" charset="0"/>
              </a:rPr>
              <a:t>’</a:t>
            </a:r>
            <a:r>
              <a:rPr lang="en-US" altLang="ja-JP">
                <a:solidFill>
                  <a:srgbClr val="03495C"/>
                </a:solidFill>
                <a:latin typeface="Calibri" charset="0"/>
              </a:rPr>
              <a:t>s syndrome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solidFill>
                  <a:srgbClr val="03495C"/>
                </a:solidFill>
                <a:latin typeface="Calibri" charset="0"/>
              </a:rPr>
              <a:t>Inter Nuclear Ophthalmoplegia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33400"/>
            <a:ext cx="9258300" cy="1143000"/>
          </a:xfrm>
        </p:spPr>
        <p:txBody>
          <a:bodyPr/>
          <a:lstStyle/>
          <a:p>
            <a:pPr eaLnBrk="1" hangingPunct="1"/>
            <a:r>
              <a:rPr lang="en-US" sz="4400" b="1">
                <a:latin typeface="Arial Unicode MS" charset="0"/>
              </a:rPr>
              <a:t>BSG</a:t>
            </a:r>
            <a:r>
              <a:rPr lang="en-US" sz="4400" b="1">
                <a:latin typeface="Calibri" charset="0"/>
              </a:rPr>
              <a:t>……</a:t>
            </a:r>
            <a:r>
              <a:rPr lang="en-US" sz="4400" b="1">
                <a:latin typeface="Arial Unicode MS" charset="0"/>
              </a:rPr>
              <a:t>Classification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 Unicode MS" charset="0"/>
              </a:rPr>
              <a:t>The most recent classification system by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Choux et al based on both CT and MRI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imaging</a:t>
            </a: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en-US" sz="2800">
              <a:latin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 Unicode MS" charset="0"/>
              </a:rPr>
              <a:t>Type    I      </a:t>
            </a:r>
            <a:r>
              <a:rPr lang="en-US">
                <a:latin typeface="Constantia" charset="0"/>
              </a:rPr>
              <a:t>–</a:t>
            </a:r>
            <a:r>
              <a:rPr lang="en-US">
                <a:latin typeface="Arial Unicode MS" charset="0"/>
              </a:rPr>
              <a:t>   Diffuse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 Unicode MS" charset="0"/>
              </a:rPr>
              <a:t>Type   II      </a:t>
            </a:r>
            <a:r>
              <a:rPr lang="en-US">
                <a:latin typeface="Constantia" charset="0"/>
              </a:rPr>
              <a:t>–</a:t>
            </a:r>
            <a:r>
              <a:rPr lang="en-US">
                <a:latin typeface="Arial Unicode MS" charset="0"/>
              </a:rPr>
              <a:t>   Intrinsic, focal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 Unicode MS" charset="0"/>
              </a:rPr>
              <a:t>Type  III      </a:t>
            </a:r>
            <a:r>
              <a:rPr lang="en-US">
                <a:latin typeface="Constantia" charset="0"/>
              </a:rPr>
              <a:t>–</a:t>
            </a:r>
            <a:r>
              <a:rPr lang="en-US">
                <a:latin typeface="Arial Unicode MS" charset="0"/>
              </a:rPr>
              <a:t>   Exophytic, focal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 Unicode MS" charset="0"/>
              </a:rPr>
              <a:t>Type  IV      </a:t>
            </a:r>
            <a:r>
              <a:rPr lang="en-US">
                <a:latin typeface="Constantia" charset="0"/>
              </a:rPr>
              <a:t>–</a:t>
            </a:r>
            <a:r>
              <a:rPr lang="en-US">
                <a:latin typeface="Arial Unicode MS" charset="0"/>
              </a:rPr>
              <a:t>  Cervicomedullary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 Unicode MS" charset="0"/>
            </a:endParaRPr>
          </a:p>
          <a:p>
            <a:pPr lvl="1" algn="r" eaLnBrk="1" hangingPunct="1">
              <a:lnSpc>
                <a:spcPct val="80000"/>
              </a:lnSpc>
            </a:pPr>
            <a:r>
              <a:rPr lang="en-US" sz="1400" b="1">
                <a:latin typeface="Arial Unicode MS" charset="0"/>
              </a:rPr>
              <a:t>Pediatric Neurosurgery. New York, Churchill Livingstone, 2000, pp 471</a:t>
            </a:r>
            <a:r>
              <a:rPr lang="en-US" sz="1400" b="1">
                <a:latin typeface="Constantia" charset="0"/>
              </a:rPr>
              <a:t>–</a:t>
            </a:r>
            <a:r>
              <a:rPr lang="en-US" sz="1400" b="1">
                <a:latin typeface="Arial Unicode MS" charset="0"/>
              </a:rPr>
              <a:t>491.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BSG</a:t>
            </a:r>
            <a:r>
              <a:rPr lang="en-US">
                <a:latin typeface="Calibri" charset="0"/>
              </a:rPr>
              <a:t>……</a:t>
            </a:r>
            <a:endParaRPr lang="en-US">
              <a:latin typeface="Arial Unicode MS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Arial Unicode MS" pitchFamily="34" charset="-128"/>
                <a:ea typeface="+mn-ea"/>
                <a:cs typeface="+mn-cs"/>
              </a:rPr>
              <a:t>Type I : Diffuse brainstem </a:t>
            </a:r>
            <a:r>
              <a:rPr lang="en-US" sz="2800" dirty="0" err="1" smtClean="0">
                <a:latin typeface="Arial Unicode MS" pitchFamily="34" charset="-128"/>
                <a:ea typeface="+mn-ea"/>
                <a:cs typeface="+mn-cs"/>
              </a:rPr>
              <a:t>gliomas</a:t>
            </a:r>
            <a:endParaRPr lang="en-US" sz="2800" dirty="0" smtClean="0">
              <a:latin typeface="Arial Unicode MS" pitchFamily="34" charset="-128"/>
              <a:ea typeface="+mn-ea"/>
              <a:cs typeface="+mn-cs"/>
            </a:endParaRP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 Unicode MS" pitchFamily="34" charset="-128"/>
                <a:ea typeface="+mn-ea"/>
              </a:rPr>
              <a:t> 75% of all BSG 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latin typeface="Arial Unicode MS" pitchFamily="34" charset="-128"/>
                <a:ea typeface="+mn-ea"/>
              </a:rPr>
              <a:t>Hypointense</a:t>
            </a:r>
            <a:r>
              <a:rPr lang="en-US" dirty="0" smtClean="0">
                <a:latin typeface="Arial Unicode MS" pitchFamily="34" charset="-128"/>
                <a:ea typeface="+mn-ea"/>
              </a:rPr>
              <a:t> on CT 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 Unicode MS" pitchFamily="34" charset="-128"/>
                <a:ea typeface="+mn-ea"/>
              </a:rPr>
              <a:t>No significant enhancement on MRI.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 Unicode MS" pitchFamily="34" charset="-128"/>
                <a:ea typeface="+mn-ea"/>
              </a:rPr>
              <a:t>Characterized by diffuse infiltration and 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 Unicode MS" pitchFamily="34" charset="-128"/>
                <a:ea typeface="+mn-ea"/>
              </a:rPr>
              <a:t>    swelling of the brainstem. 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 Unicode MS" pitchFamily="34" charset="-128"/>
                <a:ea typeface="+mn-ea"/>
              </a:rPr>
              <a:t>Typically, are malignant </a:t>
            </a:r>
            <a:r>
              <a:rPr lang="en-US" dirty="0" err="1" smtClean="0">
                <a:latin typeface="Arial Unicode MS" pitchFamily="34" charset="-128"/>
                <a:ea typeface="+mn-ea"/>
              </a:rPr>
              <a:t>fibrillary</a:t>
            </a:r>
            <a:r>
              <a:rPr lang="en-US" dirty="0" smtClean="0">
                <a:latin typeface="Arial Unicode MS" pitchFamily="34" charset="-128"/>
                <a:ea typeface="+mn-ea"/>
              </a:rPr>
              <a:t> 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 Unicode MS" pitchFamily="34" charset="-128"/>
                <a:ea typeface="+mn-ea"/>
              </a:rPr>
              <a:t>    </a:t>
            </a:r>
            <a:r>
              <a:rPr lang="en-US" dirty="0" err="1" smtClean="0">
                <a:latin typeface="Arial Unicode MS" pitchFamily="34" charset="-128"/>
                <a:ea typeface="+mn-ea"/>
              </a:rPr>
              <a:t>astrocytomas</a:t>
            </a:r>
            <a:r>
              <a:rPr lang="en-US" dirty="0" smtClean="0">
                <a:latin typeface="Arial Unicode MS" pitchFamily="34" charset="-128"/>
                <a:ea typeface="+mn-ea"/>
              </a:rPr>
              <a:t> (WHO grade III or IV).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>
              <a:solidFill>
                <a:srgbClr val="FFFF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BSG</a:t>
            </a:r>
            <a:r>
              <a:rPr lang="en-US">
                <a:latin typeface="Calibri" charset="0"/>
              </a:rPr>
              <a:t>……</a:t>
            </a:r>
            <a:endParaRPr lang="en-US">
              <a:latin typeface="Arial Unicode MS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 Unicode MS" charset="0"/>
              </a:rPr>
              <a:t>Type II : Focal</a:t>
            </a:r>
            <a:r>
              <a:rPr lang="en-US" sz="2400" i="1">
                <a:latin typeface="Arial Unicode MS" charset="0"/>
              </a:rPr>
              <a:t> </a:t>
            </a:r>
            <a:r>
              <a:rPr lang="en-US" sz="2400">
                <a:latin typeface="Arial Unicode MS" charset="0"/>
              </a:rPr>
              <a:t>intrinsic tumors ( cystic/solid )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Arial Unicode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 Unicode MS" charset="0"/>
              </a:rPr>
              <a:t>Sharply demarcated from surrounding tissue 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Arial Unicode MS" charset="0"/>
              </a:rPr>
              <a:t>    MRI and are associated with less brainstem  edema.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Arial Unicode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 Unicode MS" charset="0"/>
              </a:rPr>
              <a:t>Majority of these lesions are low grade gliomas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Arial Unicode MS" charset="0"/>
              </a:rPr>
              <a:t>    (WHO I or II).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Arial Unicode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 Unicode MS" charset="0"/>
              </a:rPr>
              <a:t>Contrast enhancement : variable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85800"/>
            <a:ext cx="92583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BSG</a:t>
            </a:r>
            <a:r>
              <a:rPr lang="en-US">
                <a:latin typeface="Calibri" charset="0"/>
              </a:rPr>
              <a:t>……</a:t>
            </a:r>
            <a:endParaRPr lang="en-US">
              <a:latin typeface="Arial Unicode MS" charset="0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2163763"/>
            <a:ext cx="9258300" cy="4389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 Unicode MS" charset="0"/>
              </a:rPr>
              <a:t>Type III : Exophytic tumors that arise from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subependymal glial tissue of the fourth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ventricle and mostly grow dorsally or laterally.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latin typeface="Arial Unicode MS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latin typeface="Arial Unicode MS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 Unicode MS" charset="0"/>
              </a:rPr>
              <a:t>MRI characteristics similar to type II lesions,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and  histologically, these lesions are usually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low-grade lesions  (WHO I or II) like type II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lesions.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BSG</a:t>
            </a:r>
            <a:r>
              <a:rPr lang="en-US">
                <a:latin typeface="Calibri" charset="0"/>
              </a:rPr>
              <a:t>……</a:t>
            </a:r>
            <a:endParaRPr lang="en-US">
              <a:latin typeface="Arial Unicode MS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 Unicode MS" charset="0"/>
              </a:rPr>
              <a:t>Type IV lesions are cervicomedullary 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 Unicode MS" charset="0"/>
              </a:rPr>
              <a:t>    brainstem gliomas.</a:t>
            </a:r>
          </a:p>
          <a:p>
            <a:pPr eaLnBrk="1" hangingPunct="1"/>
            <a:endParaRPr lang="en-US" sz="2800">
              <a:latin typeface="Arial Unicode MS" charset="0"/>
            </a:endParaRPr>
          </a:p>
          <a:p>
            <a:pPr eaLnBrk="1" hangingPunct="1"/>
            <a:r>
              <a:rPr lang="en-US" sz="2800">
                <a:latin typeface="Arial Unicode MS" charset="0"/>
              </a:rPr>
              <a:t>Imaging, histology and behavior : similar to intramedullary spinal cord gliomas.</a:t>
            </a:r>
          </a:p>
          <a:p>
            <a:pPr eaLnBrk="1" hangingPunct="1"/>
            <a:endParaRPr lang="en-US" sz="2800">
              <a:latin typeface="Arial Unicode MS" charset="0"/>
            </a:endParaRPr>
          </a:p>
          <a:p>
            <a:pPr eaLnBrk="1" hangingPunct="1"/>
            <a:r>
              <a:rPr lang="en-US" sz="2800">
                <a:latin typeface="Arial Unicode MS" charset="0"/>
              </a:rPr>
              <a:t>Majority are low-grade, non-infiltrative 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 Unicode MS" charset="0"/>
              </a:rPr>
              <a:t>    tumors.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BSG</a:t>
            </a:r>
            <a:r>
              <a:rPr lang="en-US">
                <a:latin typeface="Calibri" charset="0"/>
              </a:rPr>
              <a:t>…</a:t>
            </a:r>
            <a:r>
              <a:rPr lang="en-US">
                <a:latin typeface="Arial Unicode MS" charset="0"/>
              </a:rPr>
              <a:t>..Management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>
                <a:latin typeface="Arial Unicode MS" charset="0"/>
              </a:rPr>
              <a:t>Biopsy : only for indeterminate lesions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>
                <a:latin typeface="Arial Unicode MS" charset="0"/>
              </a:rPr>
              <a:t>Stereotactic biopsy: can provide diagnostic tissue.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>
                <a:latin typeface="Arial Unicode MS" charset="0"/>
              </a:rPr>
              <a:t>Stereotactic radiosurgery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>
                <a:latin typeface="Arial Unicode MS" charset="0"/>
              </a:rPr>
              <a:t>Not without risk:</a:t>
            </a:r>
          </a:p>
          <a:p>
            <a:pPr eaLnBrk="1" hangingPunct="1">
              <a:lnSpc>
                <a:spcPct val="150000"/>
              </a:lnSpc>
              <a:buFont typeface="Wingdings 2" charset="0"/>
              <a:buNone/>
            </a:pPr>
            <a:r>
              <a:rPr lang="en-US" sz="2400" b="1">
                <a:latin typeface="Arial Unicode MS" charset="0"/>
              </a:rPr>
              <a:t>Damage to the cranial nerves and long tracts </a:t>
            </a:r>
          </a:p>
          <a:p>
            <a:pPr eaLnBrk="1" hangingPunct="1">
              <a:lnSpc>
                <a:spcPct val="150000"/>
              </a:lnSpc>
              <a:buFont typeface="Wingdings 2" charset="0"/>
              <a:buNone/>
            </a:pPr>
            <a:r>
              <a:rPr lang="en-US" sz="2400" b="1">
                <a:latin typeface="Arial Unicode MS" charset="0"/>
              </a:rPr>
              <a:t>Tissue heterogeneity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2"/>
          <p:cNvSpPr>
            <a:spLocks noGrp="1"/>
          </p:cNvSpPr>
          <p:nvPr>
            <p:ph idx="1"/>
          </p:nvPr>
        </p:nvSpPr>
        <p:spPr>
          <a:xfrm>
            <a:off x="342900" y="2087563"/>
            <a:ext cx="9001125" cy="46942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>
                <a:latin typeface="Tahoma" charset="0"/>
              </a:rPr>
              <a:t>Focal cystic tumors- SX+RT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latin typeface="Tahoma" charset="0"/>
              </a:rPr>
              <a:t>Focal solid tumors- SX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latin typeface="Tahoma" charset="0"/>
              </a:rPr>
              <a:t>Dorsal Exophytic tumors- SX + Focal RT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latin typeface="Tahoma" charset="0"/>
              </a:rPr>
              <a:t>Dorsal Exophytic malignant tumor- RT+CT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latin typeface="Tahoma" charset="0"/>
              </a:rPr>
              <a:t>Diffuse infiltrating – RT + steroids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4350" y="838200"/>
            <a:ext cx="977265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+mj-cs"/>
              </a:rPr>
              <a:t>Management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Arial Unicode MS" charset="0"/>
              </a:rPr>
              <a:t>Choroid Plexus  Tumors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81200"/>
            <a:ext cx="9172575" cy="464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400">
                <a:latin typeface="Tahoma" charset="0"/>
              </a:rPr>
              <a:t>Neoplasms of the choroid plexus.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400">
                <a:latin typeface="Tahoma" charset="0"/>
              </a:rPr>
              <a:t>Lateral ventricles : most common location in children.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400">
                <a:latin typeface="Tahoma" charset="0"/>
              </a:rPr>
              <a:t>4</a:t>
            </a:r>
            <a:r>
              <a:rPr lang="en-US" sz="2400" baseline="30000">
                <a:latin typeface="Tahoma" charset="0"/>
              </a:rPr>
              <a:t>th</a:t>
            </a:r>
            <a:r>
              <a:rPr lang="en-US" sz="2400">
                <a:latin typeface="Tahoma" charset="0"/>
              </a:rPr>
              <a:t> ventricle : most common location in adults.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400">
                <a:latin typeface="Tahoma" charset="0"/>
              </a:rPr>
              <a:t>4-6% of the intracranial neoplasms in children younger than 2 years.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>
                <a:latin typeface="Tahoma" charset="0"/>
              </a:rPr>
              <a:t>Choroid plexus tumors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>
                <a:latin typeface="Tahoma" charset="0"/>
              </a:rPr>
              <a:t>Choroid plexus papilloma (WHO Grade 1)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>
                <a:latin typeface="Tahoma" charset="0"/>
              </a:rPr>
              <a:t>Atypical choroid plexus papilloma (WHO Grade 2)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>
                <a:latin typeface="Tahoma" charset="0"/>
              </a:rPr>
              <a:t>Choroid plexus carcinoma (WHO Grade 3)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9258300" cy="1143000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Metastases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66800"/>
            <a:ext cx="4543425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en-US" sz="2400">
                <a:latin typeface="Tahoma" charset="0"/>
              </a:rPr>
              <a:t>Cerebellum is a common site</a:t>
            </a:r>
          </a:p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en-US" sz="2400">
                <a:latin typeface="Tahoma" charset="0"/>
              </a:rPr>
              <a:t>16% of cases of solitary brain mets</a:t>
            </a:r>
          </a:p>
          <a:p>
            <a:pPr eaLnBrk="1" hangingPunct="1">
              <a:lnSpc>
                <a:spcPct val="120000"/>
              </a:lnSpc>
              <a:spcAft>
                <a:spcPts val="500"/>
              </a:spcAft>
            </a:pPr>
            <a:r>
              <a:rPr lang="en-US" sz="2400">
                <a:latin typeface="Tahoma" charset="0"/>
              </a:rPr>
              <a:t>MC post fossa tumor in adults</a:t>
            </a:r>
          </a:p>
          <a:p>
            <a:pPr eaLnBrk="1" hangingPunct="1">
              <a:lnSpc>
                <a:spcPct val="120000"/>
              </a:lnSpc>
              <a:buFont typeface="Wingdings 2" charset="0"/>
              <a:buNone/>
            </a:pPr>
            <a:r>
              <a:rPr lang="en-US" sz="2400" b="1">
                <a:latin typeface="Tahoma" charset="0"/>
              </a:rPr>
              <a:t>Primary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Tahoma" charset="0"/>
              </a:rPr>
              <a:t>Lung – 44%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Tahoma" charset="0"/>
              </a:rPr>
              <a:t>Breast – 10%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Tahoma" charset="0"/>
              </a:rPr>
              <a:t>Kidney (renal cell) – 7%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Tahoma" charset="0"/>
              </a:rPr>
              <a:t>GI – 6%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Tahoma" charset="0"/>
              </a:rPr>
              <a:t>Melanoma – 3%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Tahoma" charset="0"/>
              </a:rPr>
              <a:t>Undetermined – 10%</a:t>
            </a:r>
          </a:p>
        </p:txBody>
      </p:sp>
      <p:sp>
        <p:nvSpPr>
          <p:cNvPr id="32771" name="Content Placeholder 1"/>
          <p:cNvSpPr>
            <a:spLocks noGrp="1"/>
          </p:cNvSpPr>
          <p:nvPr>
            <p:ph sz="half" idx="2"/>
          </p:nvPr>
        </p:nvSpPr>
        <p:spPr>
          <a:xfrm>
            <a:off x="5229225" y="1920875"/>
            <a:ext cx="4543425" cy="4433888"/>
          </a:xfrm>
        </p:spPr>
        <p:txBody>
          <a:bodyPr/>
          <a:lstStyle/>
          <a:p>
            <a:endParaRPr lang="en-US">
              <a:latin typeface="Constantia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Arial Unicode MS" charset="0"/>
              </a:rPr>
              <a:t>Choroid Plexus TUMORS</a:t>
            </a:r>
            <a:r>
              <a:rPr lang="en-US" sz="3200" b="1">
                <a:latin typeface="Calibri" charset="0"/>
              </a:rPr>
              <a:t>…</a:t>
            </a:r>
            <a:r>
              <a:rPr lang="en-US" sz="3200" b="1">
                <a:latin typeface="Arial Unicode MS" charset="0"/>
              </a:rPr>
              <a:t>..Clinical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81200"/>
            <a:ext cx="9172575" cy="4114800"/>
          </a:xfrm>
        </p:spPr>
        <p:txBody>
          <a:bodyPr/>
          <a:lstStyle/>
          <a:p>
            <a:pPr eaLnBrk="1" hangingPunct="1"/>
            <a:r>
              <a:rPr lang="en-US" sz="2800">
                <a:latin typeface="Arial Unicode MS" charset="0"/>
              </a:rPr>
              <a:t>Hydrocephalus and raised ICT</a:t>
            </a:r>
          </a:p>
          <a:p>
            <a:pPr eaLnBrk="1" hangingPunct="1"/>
            <a:endParaRPr lang="en-US" sz="2800">
              <a:latin typeface="Arial Unicode MS" charset="0"/>
            </a:endParaRPr>
          </a:p>
          <a:p>
            <a:pPr eaLnBrk="1" hangingPunct="1"/>
            <a:r>
              <a:rPr lang="en-US" sz="2800">
                <a:latin typeface="Arial Unicode MS" charset="0"/>
              </a:rPr>
              <a:t>The tumor itself can cause mass effect.</a:t>
            </a:r>
          </a:p>
          <a:p>
            <a:pPr eaLnBrk="1" hangingPunct="1"/>
            <a:endParaRPr lang="en-US" sz="2800">
              <a:latin typeface="Arial Unicode MS" charset="0"/>
            </a:endParaRPr>
          </a:p>
          <a:p>
            <a:pPr eaLnBrk="1" hangingPunct="1"/>
            <a:r>
              <a:rPr lang="en-US" sz="2800">
                <a:latin typeface="Arial Unicode MS" charset="0"/>
              </a:rPr>
              <a:t>Surgery may not resolve HCP </a:t>
            </a:r>
          </a:p>
          <a:p>
            <a:pPr eaLnBrk="1" hangingPunct="1">
              <a:buFont typeface="Wingdings 2" charset="0"/>
              <a:buNone/>
            </a:pPr>
            <a:r>
              <a:rPr lang="en-US" sz="2800">
                <a:latin typeface="Arial Unicode MS" charset="0"/>
              </a:rPr>
              <a:t>    (</a:t>
            </a:r>
            <a:r>
              <a:rPr lang="en-US" sz="2400">
                <a:latin typeface="Arial Unicode MS" charset="0"/>
              </a:rPr>
              <a:t>derangement of reabsorption mechanisms or blockage at other sites in the ventricular system</a:t>
            </a:r>
            <a:r>
              <a:rPr lang="en-US" sz="2800">
                <a:latin typeface="Arial Unicode MS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Arial Unicode MS" charset="0"/>
              </a:rPr>
              <a:t>Choroid Plexus Papilloma</a:t>
            </a:r>
            <a:r>
              <a:rPr lang="en-US" sz="2800" b="1">
                <a:latin typeface="Calibri" charset="0"/>
              </a:rPr>
              <a:t>…</a:t>
            </a:r>
            <a:r>
              <a:rPr lang="en-US" sz="2800" b="1">
                <a:latin typeface="Arial Unicode MS" charset="0"/>
              </a:rPr>
              <a:t>Management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 Unicode MS" charset="0"/>
              </a:rPr>
              <a:t>Treatment of hydrocephalus must be considered both before and after any surgical procedures. </a:t>
            </a:r>
          </a:p>
          <a:p>
            <a:pPr eaLnBrk="1" hangingPunct="1"/>
            <a:endParaRPr lang="en-US" sz="2800">
              <a:latin typeface="Arial Unicode MS" charset="0"/>
            </a:endParaRPr>
          </a:p>
          <a:p>
            <a:pPr eaLnBrk="1" hangingPunct="1"/>
            <a:r>
              <a:rPr lang="en-US" sz="2800">
                <a:latin typeface="Arial Unicode MS" charset="0"/>
              </a:rPr>
              <a:t>An acute increase in ICP : V P Shunt. </a:t>
            </a:r>
          </a:p>
          <a:p>
            <a:pPr eaLnBrk="1" hangingPunct="1"/>
            <a:endParaRPr lang="en-US" sz="2800">
              <a:latin typeface="Arial Unicode MS" charset="0"/>
            </a:endParaRPr>
          </a:p>
          <a:p>
            <a:pPr eaLnBrk="1" hangingPunct="1"/>
            <a:r>
              <a:rPr lang="en-US" sz="2800">
                <a:latin typeface="Arial Unicode MS" charset="0"/>
              </a:rPr>
              <a:t>Hydrocephalus often resolves following removal of the mass.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Arial Unicode MS" charset="0"/>
              </a:rPr>
              <a:t>Choroid Plexus Papilloma</a:t>
            </a:r>
            <a:r>
              <a:rPr lang="en-US" sz="2800" b="1">
                <a:latin typeface="Calibri" charset="0"/>
              </a:rPr>
              <a:t>…</a:t>
            </a:r>
            <a:r>
              <a:rPr lang="en-US" sz="2800" b="1">
                <a:latin typeface="Arial Unicode MS" charset="0"/>
              </a:rPr>
              <a:t>Management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 Unicode MS" charset="0"/>
              </a:rPr>
              <a:t>Total surgical resection is the goal.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 Unicode M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 Unicode MS" charset="0"/>
              </a:rPr>
              <a:t>Complete removal: generally curative in papilloma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 Unicode M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 Unicode MS" charset="0"/>
              </a:rPr>
              <a:t>Choroid plexus carcinoma -total resection  leads to the best possible outcome.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 Unicode M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 Unicode MS" charset="0"/>
              </a:rPr>
              <a:t>Adjuvant CT and RT have been demonstrated to increase survival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09600"/>
            <a:ext cx="92583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Dermoid cyst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905000"/>
            <a:ext cx="95250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800">
                <a:latin typeface="Tahoma" charset="0"/>
              </a:rPr>
              <a:t>Congenital ectodermal inclusion cysts.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800">
                <a:latin typeface="Tahoma" charset="0"/>
              </a:rPr>
              <a:t>Extremely rare &lt; 0.5% of  primary intracranial tumors 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800">
                <a:latin typeface="Tahoma" charset="0"/>
              </a:rPr>
              <a:t>Midline sellar, parasellar, or frontonasal regions : most common sites.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800">
                <a:latin typeface="Tahoma" charset="0"/>
              </a:rPr>
              <a:t>Posterior fossa ( vermis or within the 4</a:t>
            </a:r>
            <a:r>
              <a:rPr lang="en-US" sz="2800" baseline="30000">
                <a:latin typeface="Tahoma" charset="0"/>
              </a:rPr>
              <a:t>th</a:t>
            </a:r>
            <a:r>
              <a:rPr lang="en-US" sz="2800">
                <a:latin typeface="Tahoma" charset="0"/>
              </a:rPr>
              <a:t>  ventricle)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800">
                <a:latin typeface="Tahoma" charset="0"/>
              </a:rPr>
              <a:t>Growth can lead to rupture of the cyst contents, causing a  chemical meningitis that may lead to vasospasm, infarction, and even death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33400"/>
            <a:ext cx="92583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 Unicode MS" charset="0"/>
              </a:rPr>
              <a:t>Dermoid cyst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2087563"/>
            <a:ext cx="92583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800">
                <a:latin typeface="Arial Unicode MS" charset="0"/>
              </a:rPr>
              <a:t>Well  -  defined, lobulated, </a:t>
            </a:r>
            <a:r>
              <a:rPr lang="ja-JP" altLang="en-US" sz="2800">
                <a:latin typeface="Constantia" charset="0"/>
              </a:rPr>
              <a:t>“</a:t>
            </a:r>
            <a:r>
              <a:rPr lang="en-US" altLang="ja-JP" sz="2800">
                <a:latin typeface="Arial Unicode MS" charset="0"/>
              </a:rPr>
              <a:t>pearly</a:t>
            </a:r>
            <a:r>
              <a:rPr lang="ja-JP" altLang="en-US" sz="2800">
                <a:latin typeface="Constantia" charset="0"/>
              </a:rPr>
              <a:t>”</a:t>
            </a:r>
            <a:r>
              <a:rPr lang="en-US" altLang="ja-JP" sz="2800">
                <a:latin typeface="Arial Unicode MS" charset="0"/>
              </a:rPr>
              <a:t> mass of 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2800">
                <a:latin typeface="Arial Unicode MS" charset="0"/>
              </a:rPr>
              <a:t>    variable size.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endParaRPr lang="en-US" sz="2800">
              <a:latin typeface="Arial Unicode MS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800">
                <a:latin typeface="Arial Unicode MS" charset="0"/>
              </a:rPr>
              <a:t>Characteristically - cyst contains thick,      disagreeable, foul smelling, yellow material  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2800">
                <a:latin typeface="Arial Unicode MS" charset="0"/>
              </a:rPr>
              <a:t>	due to the secretion of sebaceous glands and    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2800">
                <a:latin typeface="Arial Unicode MS" charset="0"/>
              </a:rPr>
              <a:t>	desquamated epithelium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endParaRPr lang="en-US" sz="2800">
              <a:latin typeface="Arial Unicode MS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800">
                <a:latin typeface="Arial Unicode MS" charset="0"/>
              </a:rPr>
              <a:t>The cysts may also contain hair and/or teeth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latin typeface="Calibri" charset="0"/>
              </a:rPr>
              <a:t>Salient steps in surgery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Midline incision </a:t>
            </a:r>
          </a:p>
          <a:p>
            <a:pPr eaLnBrk="1" hangingPunct="1"/>
            <a:r>
              <a:rPr lang="en-US">
                <a:latin typeface="Constantia" charset="0"/>
              </a:rPr>
              <a:t>V shaped fascia opening</a:t>
            </a:r>
          </a:p>
          <a:p>
            <a:pPr eaLnBrk="1" hangingPunct="1"/>
            <a:r>
              <a:rPr lang="en-US">
                <a:latin typeface="Constantia" charset="0"/>
              </a:rPr>
              <a:t>Craniotomy</a:t>
            </a:r>
          </a:p>
          <a:p>
            <a:pPr eaLnBrk="1" hangingPunct="1"/>
            <a:r>
              <a:rPr lang="en-US">
                <a:latin typeface="Constantia" charset="0"/>
              </a:rPr>
              <a:t>Dura opened in y shaped</a:t>
            </a:r>
          </a:p>
          <a:p>
            <a:pPr eaLnBrk="1" hangingPunct="1"/>
            <a:r>
              <a:rPr lang="en-US">
                <a:latin typeface="Constantia" charset="0"/>
              </a:rPr>
              <a:t>Arachnoid opened </a:t>
            </a:r>
          </a:p>
          <a:p>
            <a:pPr eaLnBrk="1" hangingPunct="1"/>
            <a:r>
              <a:rPr lang="en-US">
                <a:latin typeface="Constantia" charset="0"/>
              </a:rPr>
              <a:t>Cottonoid placed over cisterna magna and floor of fourth ventricle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514350" y="533400"/>
            <a:ext cx="9258300" cy="1143000"/>
          </a:xfrm>
        </p:spPr>
        <p:txBody>
          <a:bodyPr/>
          <a:lstStyle/>
          <a:p>
            <a:pPr eaLnBrk="1" hangingPunct="1"/>
            <a:r>
              <a:rPr lang="en-US" sz="4800" b="1">
                <a:latin typeface="Calibri" charset="0"/>
              </a:rPr>
              <a:t>Cerebellar tumors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Hemispheric tumor approached via thinnest portion through horizontal incision</a:t>
            </a:r>
          </a:p>
          <a:p>
            <a:pPr eaLnBrk="1" hangingPunct="1"/>
            <a:r>
              <a:rPr lang="en-US">
                <a:latin typeface="Constantia" charset="0"/>
              </a:rPr>
              <a:t>Midline tumor via vermis splitting or Telovelar approach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latin typeface="Calibri" charset="0"/>
              </a:rPr>
              <a:t>IV</a:t>
            </a:r>
            <a:r>
              <a:rPr lang="en-US" sz="4800" b="1" baseline="30000">
                <a:latin typeface="Calibri" charset="0"/>
              </a:rPr>
              <a:t>th</a:t>
            </a:r>
            <a:r>
              <a:rPr lang="en-US" sz="4800" b="1">
                <a:latin typeface="Calibri" charset="0"/>
              </a:rPr>
              <a:t> ventricular tumors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latin typeface="Constantia" charset="0"/>
              </a:rPr>
              <a:t>Telovelar approach or vermian splitting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latin typeface="Constantia" charset="0"/>
              </a:rPr>
              <a:t>Dorsal portion debulked, shave off the floor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latin typeface="Constantia" charset="0"/>
              </a:rPr>
              <a:t>Aqueduct , roof floor , lateral recess  and obex inspection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800"/>
            <a:ext cx="92583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Brainstem tumor 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0"/>
            <a:ext cx="92583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b="1" dirty="0" smtClean="0">
                <a:ea typeface="+mn-ea"/>
                <a:cs typeface="+mn-cs"/>
              </a:rPr>
              <a:t>Dorsal </a:t>
            </a:r>
            <a:r>
              <a:rPr lang="en-US" b="1" dirty="0" err="1" smtClean="0">
                <a:ea typeface="+mn-ea"/>
                <a:cs typeface="+mn-cs"/>
              </a:rPr>
              <a:t>exophytic</a:t>
            </a:r>
            <a:r>
              <a:rPr lang="en-US" b="1" dirty="0" smtClean="0">
                <a:ea typeface="+mn-ea"/>
                <a:cs typeface="+mn-cs"/>
              </a:rPr>
              <a:t> tumor-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	</a:t>
            </a:r>
            <a:r>
              <a:rPr lang="en-US" dirty="0" smtClean="0">
                <a:latin typeface="+mj-lt"/>
                <a:ea typeface="+mn-ea"/>
                <a:cs typeface="+mn-cs"/>
              </a:rPr>
              <a:t>Identify superiorly and inferiorly normal brain stem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	Start superior pole till iv ventricular floor , tumor slowly separated till it is completely removed.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b="1" dirty="0" smtClean="0">
                <a:ea typeface="+mn-ea"/>
                <a:cs typeface="+mn-cs"/>
              </a:rPr>
              <a:t>Focal brainstem tumor-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</a:t>
            </a:r>
            <a:r>
              <a:rPr lang="en-US" dirty="0" smtClean="0">
                <a:latin typeface="+mj-lt"/>
                <a:ea typeface="+mn-ea"/>
                <a:cs typeface="+mn-cs"/>
              </a:rPr>
              <a:t>safe passage through brainstem using EMG and tumor bulking from core to periphery.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92583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Complications 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514350" y="1981200"/>
            <a:ext cx="9258300" cy="4389438"/>
          </a:xfrm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Pseudomeningocoele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Cranial nerve paresis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Mutism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Subdural hygroma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Aseptic meningitis 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Constantia" charset="0"/>
              </a:rPr>
              <a:t>Cerebellar cognitive affect syndrome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266700" y="914400"/>
            <a:ext cx="9829800" cy="5867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b="1">
                <a:latin typeface="Tahoma" charset="0"/>
              </a:rPr>
              <a:t>Pathology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Tahoma" charset="0"/>
              </a:rPr>
              <a:t>Rounded solid partially cystic mass ± edema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500"/>
              </a:spcAft>
              <a:buFont typeface="Arial" charset="0"/>
              <a:buNone/>
            </a:pPr>
            <a:r>
              <a:rPr lang="en-US" b="1">
                <a:latin typeface="Tahoma" charset="0"/>
              </a:rPr>
              <a:t>Age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>
                <a:latin typeface="Tahoma" charset="0"/>
              </a:rPr>
              <a:t>Rare in children, most common in older adults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(&gt; 40 years)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500"/>
              </a:spcAft>
              <a:buFont typeface="Arial" charset="0"/>
              <a:buNone/>
            </a:pPr>
            <a:r>
              <a:rPr lang="en-US" b="1">
                <a:latin typeface="Tahoma" charset="0"/>
              </a:rPr>
              <a:t>Location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>
                <a:latin typeface="Tahoma" charset="0"/>
              </a:rPr>
              <a:t>Anywhere: grey white junction most common site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500"/>
              </a:spcAft>
              <a:buFont typeface="Arial" charset="0"/>
              <a:buNone/>
            </a:pPr>
            <a:r>
              <a:rPr lang="en-US" b="1">
                <a:latin typeface="Tahoma" charset="0"/>
              </a:rPr>
              <a:t>Imaging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>
                <a:latin typeface="Tahoma" charset="0"/>
              </a:rPr>
              <a:t>NECT: Iso / hyperdense; Ca</a:t>
            </a:r>
            <a:r>
              <a:rPr lang="en-US" baseline="30000">
                <a:latin typeface="Tahoma" charset="0"/>
              </a:rPr>
              <a:t>++</a:t>
            </a:r>
            <a:r>
              <a:rPr lang="en-US">
                <a:latin typeface="Tahoma" charset="0"/>
              </a:rPr>
              <a:t> rare in untreated metastases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>
                <a:latin typeface="Tahoma" charset="0"/>
              </a:rPr>
              <a:t>CECT: Strong solid/ring enhancement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>
                <a:latin typeface="Tahoma" charset="0"/>
              </a:rPr>
              <a:t>MR: Most hypointense on T</a:t>
            </a:r>
            <a:r>
              <a:rPr lang="en-US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, hyperintense on T</a:t>
            </a:r>
            <a:r>
              <a:rPr lang="en-US" baseline="-25000">
                <a:latin typeface="Tahoma" charset="0"/>
              </a:rPr>
              <a:t>2</a:t>
            </a:r>
            <a:r>
              <a:rPr lang="en-US">
                <a:latin typeface="Tahoma" charset="0"/>
              </a:rPr>
              <a:t>W</a:t>
            </a:r>
            <a:r>
              <a:rPr lang="en-US" baseline="-25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, most enhance moderately intensely following contrast administration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a typeface="+mj-ea"/>
                <a:cs typeface="+mj-cs"/>
              </a:rPr>
              <a:t>CONCLUSION</a:t>
            </a:r>
            <a:br>
              <a:rPr lang="en-US" sz="4000" b="1" dirty="0" smtClean="0">
                <a:ea typeface="+mj-ea"/>
                <a:cs typeface="+mj-cs"/>
              </a:rPr>
            </a:br>
            <a:endParaRPr lang="en-US" sz="4000" b="1" dirty="0" smtClean="0">
              <a:ea typeface="+mj-ea"/>
              <a:cs typeface="+mj-cs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24000"/>
            <a:ext cx="9001125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>
                <a:latin typeface="Arial Unicode MS" charset="0"/>
              </a:rPr>
              <a:t>Pilocytic astrocytoma bears the best outcome.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>
                <a:latin typeface="Arial Unicode MS" charset="0"/>
              </a:rPr>
              <a:t>Management of hydrocephalus still remains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controversial.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>
                <a:latin typeface="Arial Unicode MS" charset="0"/>
              </a:rPr>
              <a:t>Though surgery and RT remains the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treatment of choice for medulloblastoma;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optimal craniospinal radiation dose remains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debatable.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>
                <a:latin typeface="Arial Unicode MS" charset="0"/>
              </a:rPr>
              <a:t>Outcome for brainstem gliomas remains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 Unicode MS" charset="0"/>
              </a:rPr>
              <a:t>    dismal. </a:t>
            </a:r>
          </a:p>
          <a:p>
            <a:pPr algn="just" eaLnBrk="1" hangingPunct="1">
              <a:lnSpc>
                <a:spcPct val="90000"/>
              </a:lnSpc>
            </a:pPr>
            <a:endParaRPr lang="en-US" sz="2400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590800"/>
            <a:ext cx="9258300" cy="129540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8800" b="1" dirty="0" smtClean="0">
                <a:ea typeface="+mn-ea"/>
                <a:cs typeface="+mn-cs"/>
              </a:rPr>
              <a:t>Thank You</a:t>
            </a:r>
            <a:endParaRPr lang="en-US" sz="8800" b="1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14350" y="503238"/>
            <a:ext cx="9258300" cy="792162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Management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>
                <a:latin typeface="Tahoma" charset="0"/>
              </a:rPr>
              <a:t>Mostly palliative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latin typeface="Tahoma" charset="0"/>
              </a:rPr>
              <a:t>Median survival of patient 26-32 weeks</a:t>
            </a:r>
          </a:p>
          <a:p>
            <a:pPr eaLnBrk="1" hangingPunct="1">
              <a:lnSpc>
                <a:spcPct val="150000"/>
              </a:lnSpc>
              <a:buFont typeface="Wingdings 2" charset="0"/>
              <a:buNone/>
            </a:pPr>
            <a:r>
              <a:rPr lang="en-US" sz="2800" b="1">
                <a:latin typeface="Tahoma" charset="0"/>
              </a:rPr>
              <a:t>Medical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latin typeface="Tahoma" charset="0"/>
              </a:rPr>
              <a:t>Corticosteroids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latin typeface="Tahoma" charset="0"/>
              </a:rPr>
              <a:t>Anticonvulsants.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95300" y="884238"/>
            <a:ext cx="9258300" cy="792162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Surgical Management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14350" y="2057400"/>
            <a:ext cx="9258300" cy="4343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800" b="1">
                <a:latin typeface="Tahoma" charset="0"/>
              </a:rPr>
              <a:t>Solitary lesion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800">
                <a:latin typeface="Tahoma" charset="0"/>
              </a:rPr>
              <a:t>Surgical excision of solitary lesion: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>
                <a:latin typeface="Tahoma" charset="0"/>
              </a:rPr>
              <a:t>Primary disease quiescent or radioresistant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>
                <a:latin typeface="Tahoma" charset="0"/>
              </a:rPr>
              <a:t>Lesion accessible, symptomatic or life threatening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>
                <a:latin typeface="Tahoma" charset="0"/>
              </a:rPr>
              <a:t>For recurrent small cell lung carcinoma following XRT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>
                <a:latin typeface="Tahoma" charset="0"/>
              </a:rPr>
              <a:t>Diagnosis unknown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514350" y="655638"/>
            <a:ext cx="9258300" cy="639762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Tahoma" charset="0"/>
              </a:rPr>
              <a:t>Multiple Lesions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14350" y="1524000"/>
            <a:ext cx="9258300" cy="5181600"/>
          </a:xfrm>
        </p:spPr>
        <p:txBody>
          <a:bodyPr/>
          <a:lstStyle/>
          <a:p>
            <a:pPr eaLnBrk="1" hangingPunct="1"/>
            <a:r>
              <a:rPr lang="en-US" sz="2800">
                <a:latin typeface="Tahoma" charset="0"/>
              </a:rPr>
              <a:t>Worse prognosis than solitary lesion</a:t>
            </a:r>
          </a:p>
          <a:p>
            <a:pPr eaLnBrk="1" hangingPunct="1"/>
            <a:r>
              <a:rPr lang="en-US" sz="2800">
                <a:latin typeface="Tahoma" charset="0"/>
              </a:rPr>
              <a:t>Usually treated with XRT without surgery</a:t>
            </a:r>
          </a:p>
          <a:p>
            <a:pPr eaLnBrk="1" hangingPunct="1">
              <a:buFont typeface="Arial" charset="0"/>
              <a:buNone/>
            </a:pPr>
            <a:r>
              <a:rPr lang="en-US" sz="2800" b="1">
                <a:latin typeface="Tahoma" charset="0"/>
              </a:rPr>
              <a:t>Situations where surgery is done:</a:t>
            </a:r>
          </a:p>
          <a:p>
            <a:pPr eaLnBrk="1" hangingPunct="1"/>
            <a:r>
              <a:rPr lang="en-US" sz="2800">
                <a:latin typeface="Tahoma" charset="0"/>
              </a:rPr>
              <a:t>One particular and accessible lesion symptomatic and/or life threatening</a:t>
            </a:r>
          </a:p>
          <a:p>
            <a:pPr eaLnBrk="1" hangingPunct="1"/>
            <a:r>
              <a:rPr lang="en-US" sz="2800">
                <a:latin typeface="Tahoma" charset="0"/>
              </a:rPr>
              <a:t>Multiple lesions that can all be completely removed</a:t>
            </a:r>
          </a:p>
          <a:p>
            <a:pPr eaLnBrk="1" hangingPunct="1">
              <a:buFont typeface="Wingdings 2" charset="0"/>
              <a:buNone/>
            </a:pPr>
            <a:r>
              <a:rPr lang="en-US" sz="2800" b="1">
                <a:latin typeface="Tahoma" charset="0"/>
              </a:rPr>
              <a:t>Stereotactic Biopsy</a:t>
            </a:r>
          </a:p>
          <a:p>
            <a:pPr eaLnBrk="1" hangingPunct="1"/>
            <a:r>
              <a:rPr lang="en-US" sz="2800">
                <a:latin typeface="Tahoma" charset="0"/>
              </a:rPr>
              <a:t>Lesions not appropriate for surgery</a:t>
            </a:r>
          </a:p>
          <a:p>
            <a:pPr eaLnBrk="1" hangingPunct="1"/>
            <a:r>
              <a:rPr lang="en-US" sz="2800">
                <a:latin typeface="Tahoma" charset="0"/>
              </a:rPr>
              <a:t>Not candidates for surgical resection</a:t>
            </a:r>
          </a:p>
          <a:p>
            <a:pPr eaLnBrk="1" hangingPunct="1"/>
            <a:r>
              <a:rPr lang="en-US" sz="2800">
                <a:latin typeface="Tahoma" charset="0"/>
              </a:rPr>
              <a:t>To ascertain a diagnosis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</TotalTime>
  <Words>2350</Words>
  <Application>Microsoft Macintosh PowerPoint</Application>
  <PresentationFormat>35mm Slides</PresentationFormat>
  <Paragraphs>487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Flow</vt:lpstr>
      <vt:lpstr>Office Theme</vt:lpstr>
      <vt:lpstr>POST FOSSA TUMORS DIAGNOSIS AND TREATMENT</vt:lpstr>
      <vt:lpstr>Introduction</vt:lpstr>
      <vt:lpstr>Intra-axial Post Fossa Tumors</vt:lpstr>
      <vt:lpstr>Extra-axial Lesion</vt:lpstr>
      <vt:lpstr>Metastases</vt:lpstr>
      <vt:lpstr>PowerPoint Presentation</vt:lpstr>
      <vt:lpstr>Management</vt:lpstr>
      <vt:lpstr>Surgical Management</vt:lpstr>
      <vt:lpstr>Multiple Lesions</vt:lpstr>
      <vt:lpstr>Stereotactic Radiosurgery</vt:lpstr>
      <vt:lpstr>Median survival following craniotomy</vt:lpstr>
      <vt:lpstr>Hemangioblastoma (HGB)</vt:lpstr>
      <vt:lpstr>Location</vt:lpstr>
      <vt:lpstr>Imaging</vt:lpstr>
      <vt:lpstr>Treatment</vt:lpstr>
      <vt:lpstr>Radiation Treatment</vt:lpstr>
      <vt:lpstr>PowerPoint Presentation</vt:lpstr>
      <vt:lpstr>PowerPoint Presentation</vt:lpstr>
      <vt:lpstr>Medulloblastoma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 CLASSIFICATION </vt:lpstr>
      <vt:lpstr> Current staging of medulloblastoma</vt:lpstr>
      <vt:lpstr>PowerPoint Presentation</vt:lpstr>
      <vt:lpstr>Management…….. Surgery</vt:lpstr>
      <vt:lpstr>   Management…….. Recurrent Medulloblastoma  </vt:lpstr>
      <vt:lpstr>Ependymoma </vt:lpstr>
      <vt:lpstr>EPENDYMOMA</vt:lpstr>
      <vt:lpstr>Ependymoma …….. Imaging</vt:lpstr>
      <vt:lpstr>Ependymoma…..MRI</vt:lpstr>
      <vt:lpstr>Ependymoma…..</vt:lpstr>
      <vt:lpstr>Ependymoma…Role of Radiotherapy</vt:lpstr>
      <vt:lpstr>PowerPoint Presentation</vt:lpstr>
      <vt:lpstr>Cerebellar (Pilocytic astrocytoma)</vt:lpstr>
      <vt:lpstr>Pilocytic astrocytoma….MRI</vt:lpstr>
      <vt:lpstr>Pilocytic astrocytoma….</vt:lpstr>
      <vt:lpstr>Brainstem gliomas (BSG)</vt:lpstr>
      <vt:lpstr>HALLMARKS OF BSG</vt:lpstr>
      <vt:lpstr>BSG……Classification</vt:lpstr>
      <vt:lpstr>BSG……</vt:lpstr>
      <vt:lpstr>BSG……</vt:lpstr>
      <vt:lpstr>BSG……</vt:lpstr>
      <vt:lpstr>BSG……</vt:lpstr>
      <vt:lpstr>BSG…..Management</vt:lpstr>
      <vt:lpstr>PowerPoint Presentation</vt:lpstr>
      <vt:lpstr>Choroid Plexus  Tumors</vt:lpstr>
      <vt:lpstr>Choroid Plexus TUMORS…..Clinical</vt:lpstr>
      <vt:lpstr>Choroid Plexus Papilloma…Management</vt:lpstr>
      <vt:lpstr>Choroid Plexus Papilloma…Management</vt:lpstr>
      <vt:lpstr>Dermoid cyst</vt:lpstr>
      <vt:lpstr>Dermoid cyst</vt:lpstr>
      <vt:lpstr>Salient steps in surgery</vt:lpstr>
      <vt:lpstr>Cerebellar tumors</vt:lpstr>
      <vt:lpstr>IVth ventricular tumors</vt:lpstr>
      <vt:lpstr>Brainstem tumor </vt:lpstr>
      <vt:lpstr>Complications </vt:lpstr>
      <vt:lpstr>CONCLUSION </vt:lpstr>
      <vt:lpstr>PowerPoint Presentation</vt:lpstr>
    </vt:vector>
  </TitlesOfParts>
  <Company>PRG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FOSA TUMORS DIAGNOSIS AND TREATMENT</dc:title>
  <dc:creator>PRG</dc:creator>
  <cp:lastModifiedBy>apple</cp:lastModifiedBy>
  <cp:revision>75</cp:revision>
  <dcterms:created xsi:type="dcterms:W3CDTF">2011-02-11T12:42:32Z</dcterms:created>
  <dcterms:modified xsi:type="dcterms:W3CDTF">2013-12-19T13:10:14Z</dcterms:modified>
</cp:coreProperties>
</file>